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98" r:id="rId21"/>
    <p:sldId id="299" r:id="rId22"/>
    <p:sldId id="300" r:id="rId23"/>
    <p:sldId id="302" r:id="rId24"/>
    <p:sldId id="303" r:id="rId25"/>
    <p:sldId id="304" r:id="rId26"/>
    <p:sldId id="276" r:id="rId27"/>
    <p:sldId id="277" r:id="rId28"/>
    <p:sldId id="278" r:id="rId29"/>
    <p:sldId id="279" r:id="rId30"/>
    <p:sldId id="295" r:id="rId31"/>
    <p:sldId id="280" r:id="rId32"/>
    <p:sldId id="281" r:id="rId33"/>
    <p:sldId id="296" r:id="rId34"/>
    <p:sldId id="282" r:id="rId35"/>
    <p:sldId id="283" r:id="rId36"/>
    <p:sldId id="284" r:id="rId37"/>
    <p:sldId id="285" r:id="rId38"/>
    <p:sldId id="286" r:id="rId39"/>
    <p:sldId id="288" r:id="rId40"/>
    <p:sldId id="289" r:id="rId41"/>
    <p:sldId id="290" r:id="rId42"/>
    <p:sldId id="291" r:id="rId43"/>
    <p:sldId id="292" r:id="rId44"/>
    <p:sldId id="297" r:id="rId45"/>
  </p:sldIdLst>
  <p:sldSz cx="9144000" cy="6858000" type="screen4x3"/>
  <p:notesSz cx="6858000" cy="9144000"/>
  <p:defaultTextStyle>
    <a:defPPr>
      <a:defRPr lang="bg-BG"/>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08" autoAdjust="0"/>
    <p:restoredTop sz="94660" autoAdjust="0"/>
  </p:normalViewPr>
  <p:slideViewPr>
    <p:cSldViewPr>
      <p:cViewPr>
        <p:scale>
          <a:sx n="100" d="100"/>
          <a:sy n="100" d="100"/>
        </p:scale>
        <p:origin x="-390"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610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E4071F1-D5FC-4288-9714-290815652F2D}" type="datetimeFigureOut">
              <a:rPr lang="en-US"/>
              <a:pPr>
                <a:defRPr/>
              </a:pPr>
              <a:t>11/21/2012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C60162A-56BF-4B30-AD3A-218CE83404AF}" type="slidenum">
              <a:rPr lang="en-US"/>
              <a:pPr>
                <a:defRPr/>
              </a:pPr>
              <a:t>‹#›</a:t>
            </a:fld>
            <a:endParaRPr lang="en-US"/>
          </a:p>
        </p:txBody>
      </p:sp>
    </p:spTree>
    <p:extLst>
      <p:ext uri="{BB962C8B-B14F-4D97-AF65-F5344CB8AC3E}">
        <p14:creationId xmlns:p14="http://schemas.microsoft.com/office/powerpoint/2010/main" val="2943906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1143000"/>
          </a:xfrm>
          <a:prstGeom prst="rect">
            <a:avLst/>
          </a:prstGeom>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a:xfrm>
            <a:off x="457200" y="1600200"/>
            <a:ext cx="8229600" cy="4525963"/>
          </a:xfrm>
          <a:prstGeom prst="rect">
            <a:avLst/>
          </a:prstGeom>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3579452B-5917-4639-B7BA-C5586662EA42}" type="datetime1">
              <a:rPr lang="bg-BG"/>
              <a:pPr>
                <a:defRPr/>
              </a:pPr>
              <a:t>21.11.2012 г.</a:t>
            </a:fld>
            <a:endParaRPr lang="bg-BG"/>
          </a:p>
        </p:txBody>
      </p:sp>
      <p:sp>
        <p:nvSpPr>
          <p:cNvPr id="5" name="Контейнер за долния колонтитул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bg-BG"/>
          </a:p>
        </p:txBody>
      </p:sp>
      <p:sp>
        <p:nvSpPr>
          <p:cNvPr id="6" name="Контейнер за номер на слайда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2AECFADB-6BE2-4E67-9673-8FB3555A7D6D}" type="slidenum">
              <a:rPr lang="bg-BG"/>
              <a:pPr>
                <a:defRPr/>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8"/>
            <a:ext cx="2057400" cy="5851525"/>
          </a:xfrm>
          <a:prstGeom prst="rect">
            <a:avLst/>
          </a:prstGeom>
        </p:spPr>
        <p:txBody>
          <a:bodyPr vert="eaVert"/>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a:xfrm>
            <a:off x="457200" y="274638"/>
            <a:ext cx="6019800" cy="5851525"/>
          </a:xfrm>
          <a:prstGeom prst="rect">
            <a:avLst/>
          </a:prstGeom>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0191C16A-2F70-4212-8541-89356FD73336}" type="datetime1">
              <a:rPr lang="bg-BG"/>
              <a:pPr>
                <a:defRPr/>
              </a:pPr>
              <a:t>21.11.2012 г.</a:t>
            </a:fld>
            <a:endParaRPr lang="bg-BG"/>
          </a:p>
        </p:txBody>
      </p:sp>
      <p:sp>
        <p:nvSpPr>
          <p:cNvPr id="5" name="Контейнер за долния колонтитул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bg-BG"/>
          </a:p>
        </p:txBody>
      </p:sp>
      <p:sp>
        <p:nvSpPr>
          <p:cNvPr id="6" name="Контейнер за номер на слайда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08426E02-4352-4A3D-B943-ECAFEE764E42}" type="slidenum">
              <a:rPr lang="bg-BG"/>
              <a:pPr>
                <a:defRPr/>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Празен">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1143000"/>
          </a:xfrm>
          <a:prstGeom prst="rect">
            <a:avLst/>
          </a:prstGeom>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a:xfrm>
            <a:off x="457200" y="1600200"/>
            <a:ext cx="8229600" cy="4525963"/>
          </a:xfrm>
          <a:prstGeom prst="rect">
            <a:avLst/>
          </a:prstGeom>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 за да ред. стил на загл. в обр.</a:t>
            </a:r>
          </a:p>
        </p:txBody>
      </p:sp>
      <p:sp>
        <p:nvSpPr>
          <p:cNvPr id="4" name="Контейнер за дата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4417A519-FC67-495B-81BD-1D307C8BA995}" type="datetime1">
              <a:rPr lang="bg-BG"/>
              <a:pPr>
                <a:defRPr/>
              </a:pPr>
              <a:t>21.11.2012 г.</a:t>
            </a:fld>
            <a:endParaRPr lang="bg-BG"/>
          </a:p>
        </p:txBody>
      </p:sp>
      <p:sp>
        <p:nvSpPr>
          <p:cNvPr id="5" name="Контейнер за долния колонтитул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bg-BG"/>
          </a:p>
        </p:txBody>
      </p:sp>
      <p:sp>
        <p:nvSpPr>
          <p:cNvPr id="6" name="Контейнер за номер на слайда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721422B9-F6D9-464B-90A7-3FE533A2685A}" type="slidenum">
              <a:rPr lang="bg-BG"/>
              <a:pPr>
                <a:defRPr/>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1143000"/>
          </a:xfrm>
          <a:prstGeom prst="rect">
            <a:avLst/>
          </a:prstGeom>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FF0FAA6B-A2FD-4B8F-842E-F1B3466C16FC}" type="datetime1">
              <a:rPr lang="bg-BG"/>
              <a:pPr>
                <a:defRPr/>
              </a:pPr>
              <a:t>21.11.2012 г.</a:t>
            </a:fld>
            <a:endParaRPr lang="bg-BG"/>
          </a:p>
        </p:txBody>
      </p:sp>
      <p:sp>
        <p:nvSpPr>
          <p:cNvPr id="6" name="Контейнер за долния колонтитул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bg-BG"/>
          </a:p>
        </p:txBody>
      </p:sp>
      <p:sp>
        <p:nvSpPr>
          <p:cNvPr id="7" name="Контейнер за номер на слайда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DB501E16-D8CF-4D53-ADA5-3C2B7A66F062}" type="slidenum">
              <a:rPr lang="bg-BG"/>
              <a:pPr>
                <a:defRPr/>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1143000"/>
          </a:xfrm>
          <a:prstGeom prst="rect">
            <a:avLst/>
          </a:prstGeom>
        </p:spPr>
        <p:txBody>
          <a:bodyPr/>
          <a:lstStyle>
            <a:lvl1pPr>
              <a:defRPr/>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4" name="Контейнер за съдържани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6" name="Контейнер за съдържани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70B00C5B-77AF-4B70-9752-9C2D690E4522}" type="datetime1">
              <a:rPr lang="bg-BG"/>
              <a:pPr>
                <a:defRPr/>
              </a:pPr>
              <a:t>21.11.2012 г.</a:t>
            </a:fld>
            <a:endParaRPr lang="bg-BG"/>
          </a:p>
        </p:txBody>
      </p:sp>
      <p:sp>
        <p:nvSpPr>
          <p:cNvPr id="8" name="Контейнер за долния колонтитул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bg-BG"/>
          </a:p>
        </p:txBody>
      </p:sp>
      <p:sp>
        <p:nvSpPr>
          <p:cNvPr id="9" name="Контейнер за номер на слайда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CDD44041-A72C-461C-AC7B-43928FEE9012}" type="slidenum">
              <a:rPr lang="bg-BG"/>
              <a:pPr>
                <a:defRPr/>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1143000"/>
          </a:xfrm>
          <a:prstGeom prst="rect">
            <a:avLst/>
          </a:prstGeom>
        </p:spPr>
        <p:txBody>
          <a:bodyPr/>
          <a:lstStyle/>
          <a:p>
            <a:r>
              <a:rPr lang="bg-BG" smtClean="0"/>
              <a:t>Щракнете, за да редактирате стила на заглавието в образеца</a:t>
            </a:r>
            <a:endParaRPr lang="bg-BG"/>
          </a:p>
        </p:txBody>
      </p:sp>
      <p:sp>
        <p:nvSpPr>
          <p:cNvPr id="3" name="Контейнер за дата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0062F8B8-B3A2-45D5-8FF6-C6478129795D}" type="datetime1">
              <a:rPr lang="bg-BG"/>
              <a:pPr>
                <a:defRPr/>
              </a:pPr>
              <a:t>21.11.2012 г.</a:t>
            </a:fld>
            <a:endParaRPr lang="bg-BG"/>
          </a:p>
        </p:txBody>
      </p:sp>
      <p:sp>
        <p:nvSpPr>
          <p:cNvPr id="4" name="Контейнер за долния колонтитул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bg-BG"/>
          </a:p>
        </p:txBody>
      </p:sp>
      <p:sp>
        <p:nvSpPr>
          <p:cNvPr id="5" name="Контейнер за номер на слайда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347C725D-FE00-4B2F-8C6A-511AA1732782}" type="slidenum">
              <a:rPr lang="bg-BG"/>
              <a:pPr>
                <a:defRPr/>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D7E9909E-30D5-4E00-9A09-D4A2D96AEB5D}" type="datetime1">
              <a:rPr lang="bg-BG"/>
              <a:pPr>
                <a:defRPr/>
              </a:pPr>
              <a:t>21.11.2012 г.</a:t>
            </a:fld>
            <a:endParaRPr lang="bg-BG"/>
          </a:p>
        </p:txBody>
      </p:sp>
      <p:sp>
        <p:nvSpPr>
          <p:cNvPr id="3" name="Контейнер за долния колонтитул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bg-BG"/>
          </a:p>
        </p:txBody>
      </p:sp>
      <p:sp>
        <p:nvSpPr>
          <p:cNvPr id="4" name="Контейнер за номер на слайда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68BBFC58-9AF0-4FF6-AE3D-2FE0E5DBE74F}" type="slidenum">
              <a:rPr lang="bg-BG"/>
              <a:pPr>
                <a:defRPr/>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a:prstGeom prst="rect">
            <a:avLst/>
          </a:prstGeo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5" name="Контейнер за дата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9211DC93-99AC-4037-A515-07B6995BE055}" type="datetime1">
              <a:rPr lang="bg-BG"/>
              <a:pPr>
                <a:defRPr/>
              </a:pPr>
              <a:t>21.11.2012 г.</a:t>
            </a:fld>
            <a:endParaRPr lang="bg-BG"/>
          </a:p>
        </p:txBody>
      </p:sp>
      <p:sp>
        <p:nvSpPr>
          <p:cNvPr id="6" name="Контейнер за долния колонтитул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bg-BG"/>
          </a:p>
        </p:txBody>
      </p:sp>
      <p:sp>
        <p:nvSpPr>
          <p:cNvPr id="7" name="Контейнер за номер на слайда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E6B1C8BC-0959-44C5-9536-751F3F5E97C6}" type="slidenum">
              <a:rPr lang="bg-BG"/>
              <a:pPr>
                <a:defRPr/>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a:prstGeom prst="rect">
            <a:avLst/>
          </a:prstGeo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картина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Текстов контейне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5" name="Контейнер за дата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9F903549-116F-49C7-ABB2-88E7465C494A}" type="datetime1">
              <a:rPr lang="bg-BG"/>
              <a:pPr>
                <a:defRPr/>
              </a:pPr>
              <a:t>21.11.2012 г.</a:t>
            </a:fld>
            <a:endParaRPr lang="bg-BG"/>
          </a:p>
        </p:txBody>
      </p:sp>
      <p:sp>
        <p:nvSpPr>
          <p:cNvPr id="6" name="Контейнер за долния колонтитул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bg-BG"/>
          </a:p>
        </p:txBody>
      </p:sp>
      <p:sp>
        <p:nvSpPr>
          <p:cNvPr id="7" name="Контейнер за номер на слайда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DC090674-E19D-41EC-9C63-DA1C995BBCB1}" type="slidenum">
              <a:rPr lang="bg-BG"/>
              <a:pPr>
                <a:defRPr/>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1143000"/>
          </a:xfrm>
          <a:prstGeom prst="rect">
            <a:avLst/>
          </a:prstGeom>
        </p:spPr>
        <p:txBody>
          <a:bodyPr/>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a:xfrm>
            <a:off x="457200" y="1600200"/>
            <a:ext cx="8229600" cy="4525963"/>
          </a:xfrm>
          <a:prstGeom prst="rect">
            <a:avLst/>
          </a:prstGeom>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ABCC47AF-C1C7-4FD5-9BA7-8E5AC8519B40}" type="datetime1">
              <a:rPr lang="bg-BG"/>
              <a:pPr>
                <a:defRPr/>
              </a:pPr>
              <a:t>21.11.2012 г.</a:t>
            </a:fld>
            <a:endParaRPr lang="bg-BG"/>
          </a:p>
        </p:txBody>
      </p:sp>
      <p:sp>
        <p:nvSpPr>
          <p:cNvPr id="5" name="Контейнер за долния колонтитул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bg-BG"/>
          </a:p>
        </p:txBody>
      </p:sp>
      <p:sp>
        <p:nvSpPr>
          <p:cNvPr id="6" name="Контейнер за номер на слайда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5A27807B-8D6B-428F-807C-2F019EB9CDA8}" type="slidenum">
              <a:rPr lang="bg-BG"/>
              <a:pPr>
                <a:defRPr/>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www.bgregio.eu/" TargetMode="External"/><Relationship Id="rId2" Type="http://schemas.openxmlformats.org/officeDocument/2006/relationships/slideLayout" Target="../slideLayouts/slideLayout2.xml"/><Relationship Id="rId16" Type="http://schemas.openxmlformats.org/officeDocument/2006/relationships/image" Target="http://www.bgregio.eu/FCKeditor/UserFiles/File/OPRR_bg.JPG" TargetMode="External"/><Relationship Id="rId20" Type="http://schemas.openxmlformats.org/officeDocument/2006/relationships/image" Target="http://ecoline.hit.bg/BG-flag.gif"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4.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Z:\MRRB_obuchenie_beneficienti_25.10.2010\Izpulnenie\Template.jpg"/>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pic>
        <p:nvPicPr>
          <p:cNvPr id="1027" name="Picture 7" descr="http://www.bgregio.eu/FCKeditor/UserFiles/File/OPRR_bg.JPG"/>
          <p:cNvPicPr>
            <a:picLocks noChangeAspect="1" noChangeArrowheads="1"/>
          </p:cNvPicPr>
          <p:nvPr/>
        </p:nvPicPr>
        <p:blipFill>
          <a:blip r:embed="rId15" r:link="rId16" cstate="print"/>
          <a:srcRect/>
          <a:stretch>
            <a:fillRect/>
          </a:stretch>
        </p:blipFill>
        <p:spPr bwMode="auto">
          <a:xfrm>
            <a:off x="7956550" y="188913"/>
            <a:ext cx="733425" cy="971550"/>
          </a:xfrm>
          <a:prstGeom prst="rect">
            <a:avLst/>
          </a:prstGeom>
          <a:noFill/>
          <a:ln w="9525">
            <a:noFill/>
            <a:miter lim="800000"/>
            <a:headEnd/>
            <a:tailEnd/>
          </a:ln>
        </p:spPr>
      </p:pic>
      <p:sp>
        <p:nvSpPr>
          <p:cNvPr id="11" name="TextBox 10"/>
          <p:cNvSpPr txBox="1"/>
          <p:nvPr/>
        </p:nvSpPr>
        <p:spPr>
          <a:xfrm>
            <a:off x="3059113" y="379413"/>
            <a:ext cx="2960687" cy="877887"/>
          </a:xfrm>
          <a:prstGeom prst="rect">
            <a:avLst/>
          </a:prstGeom>
          <a:noFill/>
        </p:spPr>
        <p:txBody>
          <a:bodyPr>
            <a:spAutoFit/>
          </a:bodyPr>
          <a:lstStyle/>
          <a:p>
            <a:pPr algn="ctr" fontAlgn="auto">
              <a:lnSpc>
                <a:spcPct val="115000"/>
              </a:lnSpc>
              <a:spcBef>
                <a:spcPts val="0"/>
              </a:spcBef>
              <a:spcAft>
                <a:spcPts val="0"/>
              </a:spcAft>
              <a:defRPr/>
            </a:pPr>
            <a:r>
              <a:rPr lang="bg-BG" sz="900" dirty="0">
                <a:solidFill>
                  <a:prstClr val="black"/>
                </a:solidFill>
                <a:latin typeface="Times New Roman"/>
                <a:ea typeface="Calibri"/>
                <a:cs typeface="Times New Roman"/>
              </a:rPr>
              <a:t>Проектът се осъществява с финансовата подкрепа на</a:t>
            </a:r>
            <a:endParaRPr lang="bg-BG" sz="1000" dirty="0">
              <a:solidFill>
                <a:prstClr val="black"/>
              </a:solidFill>
              <a:latin typeface="Calibri"/>
              <a:ea typeface="Calibri"/>
              <a:cs typeface="Times New Roman"/>
            </a:endParaRPr>
          </a:p>
          <a:p>
            <a:pPr algn="ctr" fontAlgn="auto">
              <a:lnSpc>
                <a:spcPct val="115000"/>
              </a:lnSpc>
              <a:spcBef>
                <a:spcPts val="0"/>
              </a:spcBef>
              <a:spcAft>
                <a:spcPts val="0"/>
              </a:spcAft>
              <a:defRPr/>
            </a:pPr>
            <a:r>
              <a:rPr lang="bg-BG" sz="900" dirty="0">
                <a:solidFill>
                  <a:prstClr val="black"/>
                </a:solidFill>
                <a:latin typeface="Times New Roman"/>
                <a:ea typeface="Calibri"/>
                <a:cs typeface="Times New Roman"/>
              </a:rPr>
              <a:t>Оперативна програма “Регионално развитие”2007-2013,</a:t>
            </a:r>
            <a:endParaRPr lang="bg-BG" sz="1000" dirty="0">
              <a:solidFill>
                <a:prstClr val="black"/>
              </a:solidFill>
              <a:latin typeface="Calibri"/>
              <a:ea typeface="Calibri"/>
              <a:cs typeface="Times New Roman"/>
            </a:endParaRPr>
          </a:p>
          <a:p>
            <a:pPr algn="ctr" fontAlgn="auto">
              <a:lnSpc>
                <a:spcPct val="115000"/>
              </a:lnSpc>
              <a:spcBef>
                <a:spcPts val="0"/>
              </a:spcBef>
              <a:spcAft>
                <a:spcPts val="0"/>
              </a:spcAft>
              <a:defRPr/>
            </a:pPr>
            <a:r>
              <a:rPr lang="bg-BG" sz="900" dirty="0">
                <a:solidFill>
                  <a:prstClr val="black"/>
                </a:solidFill>
                <a:latin typeface="Times New Roman"/>
                <a:ea typeface="Calibri"/>
                <a:cs typeface="Times New Roman"/>
              </a:rPr>
              <a:t>съфинансирана от Европейския съюз чрез</a:t>
            </a:r>
            <a:endParaRPr lang="bg-BG" sz="1000" dirty="0">
              <a:solidFill>
                <a:prstClr val="black"/>
              </a:solidFill>
              <a:latin typeface="Calibri"/>
              <a:ea typeface="Calibri"/>
              <a:cs typeface="Times New Roman"/>
            </a:endParaRPr>
          </a:p>
          <a:p>
            <a:pPr algn="ctr" fontAlgn="auto">
              <a:lnSpc>
                <a:spcPct val="115000"/>
              </a:lnSpc>
              <a:spcBef>
                <a:spcPts val="0"/>
              </a:spcBef>
              <a:spcAft>
                <a:spcPts val="0"/>
              </a:spcAft>
              <a:defRPr/>
            </a:pPr>
            <a:r>
              <a:rPr lang="bg-BG" sz="900" dirty="0">
                <a:solidFill>
                  <a:prstClr val="black"/>
                </a:solidFill>
                <a:latin typeface="Times New Roman"/>
                <a:ea typeface="Calibri"/>
                <a:cs typeface="Times New Roman"/>
              </a:rPr>
              <a:t>Европейския фонд за регионално развитие</a:t>
            </a:r>
            <a:endParaRPr lang="bg-BG" sz="1000" dirty="0">
              <a:solidFill>
                <a:prstClr val="black"/>
              </a:solidFill>
              <a:latin typeface="Calibri"/>
              <a:ea typeface="Calibri"/>
              <a:cs typeface="Times New Roman"/>
            </a:endParaRPr>
          </a:p>
          <a:p>
            <a:pPr algn="ctr" fontAlgn="auto">
              <a:lnSpc>
                <a:spcPct val="115000"/>
              </a:lnSpc>
              <a:spcBef>
                <a:spcPts val="0"/>
              </a:spcBef>
              <a:spcAft>
                <a:spcPts val="0"/>
              </a:spcAft>
              <a:defRPr/>
            </a:pPr>
            <a:r>
              <a:rPr lang="bg-BG" sz="900" u="sng" dirty="0">
                <a:solidFill>
                  <a:srgbClr val="0000FF"/>
                </a:solidFill>
                <a:latin typeface="Times New Roman"/>
                <a:ea typeface="ArialMT"/>
                <a:cs typeface="Times New Roman"/>
                <a:hlinkClick r:id="rId17"/>
              </a:rPr>
              <a:t>www.bgregio.eu</a:t>
            </a:r>
            <a:endParaRPr lang="bg-BG" sz="1000" dirty="0">
              <a:solidFill>
                <a:prstClr val="black"/>
              </a:solidFill>
              <a:latin typeface="Calibri"/>
              <a:ea typeface="Calibri"/>
              <a:cs typeface="Times New Roman"/>
            </a:endParaRPr>
          </a:p>
        </p:txBody>
      </p:sp>
      <p:sp>
        <p:nvSpPr>
          <p:cNvPr id="12" name="TextBox 11"/>
          <p:cNvSpPr txBox="1"/>
          <p:nvPr/>
        </p:nvSpPr>
        <p:spPr>
          <a:xfrm>
            <a:off x="179388" y="908050"/>
            <a:ext cx="1812925" cy="515938"/>
          </a:xfrm>
          <a:prstGeom prst="rect">
            <a:avLst/>
          </a:prstGeom>
          <a:noFill/>
        </p:spPr>
        <p:txBody>
          <a:bodyPr wrap="none">
            <a:spAutoFit/>
          </a:bodyPr>
          <a:lstStyle/>
          <a:p>
            <a:pPr fontAlgn="auto">
              <a:lnSpc>
                <a:spcPct val="115000"/>
              </a:lnSpc>
              <a:spcBef>
                <a:spcPts val="0"/>
              </a:spcBef>
              <a:spcAft>
                <a:spcPts val="0"/>
              </a:spcAft>
              <a:defRPr/>
            </a:pPr>
            <a:r>
              <a:rPr lang="bg-BG" sz="800" dirty="0">
                <a:solidFill>
                  <a:prstClr val="black"/>
                </a:solidFill>
                <a:latin typeface="Times New Roman"/>
                <a:ea typeface="ArialMT"/>
                <a:cs typeface="Times New Roman"/>
              </a:rPr>
              <a:t>ЕВРОПЕЙСКИ ФОНД ЗА</a:t>
            </a:r>
            <a:endParaRPr lang="bg-BG" sz="1000" dirty="0">
              <a:solidFill>
                <a:prstClr val="black"/>
              </a:solidFill>
              <a:latin typeface="Calibri"/>
              <a:ea typeface="Calibri"/>
              <a:cs typeface="Times New Roman"/>
            </a:endParaRPr>
          </a:p>
          <a:p>
            <a:pPr fontAlgn="auto">
              <a:lnSpc>
                <a:spcPct val="115000"/>
              </a:lnSpc>
              <a:spcBef>
                <a:spcPts val="0"/>
              </a:spcBef>
              <a:spcAft>
                <a:spcPts val="0"/>
              </a:spcAft>
              <a:defRPr/>
            </a:pPr>
            <a:r>
              <a:rPr lang="bg-BG" sz="800" dirty="0">
                <a:solidFill>
                  <a:prstClr val="black"/>
                </a:solidFill>
                <a:latin typeface="Times New Roman"/>
                <a:ea typeface="ArialMT"/>
                <a:cs typeface="Times New Roman"/>
              </a:rPr>
              <a:t>РЕГИОНАЛНО РАЗВИТИЕ</a:t>
            </a:r>
            <a:endParaRPr lang="bg-BG" sz="1000" dirty="0">
              <a:solidFill>
                <a:prstClr val="black"/>
              </a:solidFill>
              <a:latin typeface="Calibri"/>
              <a:ea typeface="Calibri"/>
              <a:cs typeface="Times New Roman"/>
            </a:endParaRPr>
          </a:p>
          <a:p>
            <a:pPr fontAlgn="auto">
              <a:lnSpc>
                <a:spcPct val="115000"/>
              </a:lnSpc>
              <a:spcBef>
                <a:spcPts val="0"/>
              </a:spcBef>
              <a:spcAft>
                <a:spcPts val="0"/>
              </a:spcAft>
              <a:defRPr/>
            </a:pPr>
            <a:r>
              <a:rPr lang="bg-BG" sz="800" dirty="0">
                <a:solidFill>
                  <a:prstClr val="black"/>
                </a:solidFill>
                <a:latin typeface="Times New Roman"/>
                <a:ea typeface="ArialMT"/>
                <a:cs typeface="Times New Roman"/>
              </a:rPr>
              <a:t>Инвестираме във Вашето бъдеще</a:t>
            </a:r>
            <a:endParaRPr lang="bg-BG" dirty="0">
              <a:latin typeface="Arial" charset="0"/>
              <a:cs typeface="Arial" charset="0"/>
            </a:endParaRPr>
          </a:p>
        </p:txBody>
      </p:sp>
      <p:sp>
        <p:nvSpPr>
          <p:cNvPr id="13" name="TextBox 12"/>
          <p:cNvSpPr txBox="1"/>
          <p:nvPr/>
        </p:nvSpPr>
        <p:spPr>
          <a:xfrm>
            <a:off x="7732713" y="1196975"/>
            <a:ext cx="1206500" cy="515938"/>
          </a:xfrm>
          <a:prstGeom prst="rect">
            <a:avLst/>
          </a:prstGeom>
          <a:noFill/>
        </p:spPr>
        <p:txBody>
          <a:bodyPr wrap="none">
            <a:spAutoFit/>
          </a:bodyPr>
          <a:lstStyle/>
          <a:p>
            <a:pPr algn="ctr" fontAlgn="auto">
              <a:lnSpc>
                <a:spcPct val="115000"/>
              </a:lnSpc>
              <a:spcBef>
                <a:spcPts val="0"/>
              </a:spcBef>
              <a:spcAft>
                <a:spcPts val="0"/>
              </a:spcAft>
              <a:defRPr/>
            </a:pPr>
            <a:r>
              <a:rPr lang="bg-BG" sz="800" dirty="0">
                <a:solidFill>
                  <a:prstClr val="black"/>
                </a:solidFill>
                <a:latin typeface="Times New Roman"/>
                <a:ea typeface="Calibri"/>
                <a:cs typeface="Times New Roman"/>
              </a:rPr>
              <a:t>Оперативна програма</a:t>
            </a:r>
            <a:endParaRPr lang="bg-BG" sz="1000" dirty="0">
              <a:solidFill>
                <a:prstClr val="black"/>
              </a:solidFill>
              <a:latin typeface="Calibri"/>
              <a:ea typeface="Calibri"/>
              <a:cs typeface="Times New Roman"/>
            </a:endParaRPr>
          </a:p>
          <a:p>
            <a:pPr algn="ctr" fontAlgn="auto">
              <a:lnSpc>
                <a:spcPct val="115000"/>
              </a:lnSpc>
              <a:spcBef>
                <a:spcPts val="0"/>
              </a:spcBef>
              <a:spcAft>
                <a:spcPts val="0"/>
              </a:spcAft>
              <a:defRPr/>
            </a:pPr>
            <a:r>
              <a:rPr lang="bg-BG" sz="800" dirty="0">
                <a:solidFill>
                  <a:prstClr val="black"/>
                </a:solidFill>
                <a:latin typeface="Times New Roman"/>
                <a:ea typeface="Calibri"/>
                <a:cs typeface="Times New Roman"/>
              </a:rPr>
              <a:t>“Регионално развитие”</a:t>
            </a:r>
            <a:endParaRPr lang="bg-BG" sz="1000" dirty="0">
              <a:solidFill>
                <a:prstClr val="black"/>
              </a:solidFill>
              <a:latin typeface="Calibri"/>
              <a:ea typeface="Calibri"/>
              <a:cs typeface="Times New Roman"/>
            </a:endParaRPr>
          </a:p>
          <a:p>
            <a:pPr algn="ctr" fontAlgn="auto">
              <a:lnSpc>
                <a:spcPct val="115000"/>
              </a:lnSpc>
              <a:spcBef>
                <a:spcPts val="0"/>
              </a:spcBef>
              <a:spcAft>
                <a:spcPts val="0"/>
              </a:spcAft>
              <a:defRPr/>
            </a:pPr>
            <a:r>
              <a:rPr lang="en-US" sz="800" dirty="0">
                <a:solidFill>
                  <a:prstClr val="black"/>
                </a:solidFill>
                <a:latin typeface="Times New Roman"/>
                <a:ea typeface="Calibri"/>
                <a:cs typeface="Times New Roman"/>
              </a:rPr>
              <a:t>2007 – 2013</a:t>
            </a:r>
            <a:endParaRPr lang="bg-BG" sz="1000" dirty="0">
              <a:solidFill>
                <a:prstClr val="black"/>
              </a:solidFill>
              <a:latin typeface="Calibri"/>
              <a:ea typeface="Calibri"/>
              <a:cs typeface="Times New Roman"/>
            </a:endParaRPr>
          </a:p>
        </p:txBody>
      </p:sp>
      <p:pic>
        <p:nvPicPr>
          <p:cNvPr id="1031" name="Picture 11" descr="Европейска емблема"/>
          <p:cNvPicPr>
            <a:picLocks noChangeAspect="1" noChangeArrowheads="1"/>
          </p:cNvPicPr>
          <p:nvPr/>
        </p:nvPicPr>
        <p:blipFill>
          <a:blip r:embed="rId18" cstate="print"/>
          <a:srcRect/>
          <a:stretch>
            <a:fillRect/>
          </a:stretch>
        </p:blipFill>
        <p:spPr bwMode="auto">
          <a:xfrm>
            <a:off x="250825" y="5661025"/>
            <a:ext cx="1152525" cy="771525"/>
          </a:xfrm>
          <a:prstGeom prst="rect">
            <a:avLst/>
          </a:prstGeom>
          <a:noFill/>
          <a:ln w="9525">
            <a:noFill/>
            <a:miter lim="800000"/>
            <a:headEnd/>
            <a:tailEnd/>
          </a:ln>
        </p:spPr>
      </p:pic>
      <p:pic>
        <p:nvPicPr>
          <p:cNvPr id="1032" name="il_fi" descr="http://ecoline.hit.bg/BG-flag.gif"/>
          <p:cNvPicPr>
            <a:picLocks noChangeAspect="1" noChangeArrowheads="1"/>
          </p:cNvPicPr>
          <p:nvPr/>
        </p:nvPicPr>
        <p:blipFill>
          <a:blip r:embed="rId19" r:link="rId20" cstate="print"/>
          <a:srcRect/>
          <a:stretch>
            <a:fillRect/>
          </a:stretch>
        </p:blipFill>
        <p:spPr bwMode="auto">
          <a:xfrm>
            <a:off x="7740650" y="5661025"/>
            <a:ext cx="1143000" cy="752475"/>
          </a:xfrm>
          <a:prstGeom prst="rect">
            <a:avLst/>
          </a:prstGeom>
          <a:noFill/>
          <a:ln w="9525">
            <a:solidFill>
              <a:schemeClr val="tx1"/>
            </a:solidFill>
            <a:miter lim="800000"/>
            <a:headEnd/>
            <a:tailEnd/>
          </a:ln>
        </p:spPr>
      </p:pic>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pPr>
              <a:defRPr/>
            </a:pPr>
            <a:endParaRPr lang="bg-BG">
              <a:latin typeface="Calibri" pitchFamily="34" charset="0"/>
              <a:cs typeface="Arial" charset="0"/>
            </a:endParaRPr>
          </a:p>
        </p:txBody>
      </p:sp>
      <p:sp>
        <p:nvSpPr>
          <p:cNvPr id="19" name="TextBox 18"/>
          <p:cNvSpPr txBox="1"/>
          <p:nvPr/>
        </p:nvSpPr>
        <p:spPr>
          <a:xfrm>
            <a:off x="265113" y="6453188"/>
            <a:ext cx="1144587" cy="249237"/>
          </a:xfrm>
          <a:prstGeom prst="rect">
            <a:avLst/>
          </a:prstGeom>
          <a:noFill/>
        </p:spPr>
        <p:txBody>
          <a:bodyPr wrap="none">
            <a:spAutoFit/>
          </a:bodyPr>
          <a:lstStyle/>
          <a:p>
            <a:pPr algn="ctr" fontAlgn="auto">
              <a:lnSpc>
                <a:spcPct val="115000"/>
              </a:lnSpc>
              <a:spcBef>
                <a:spcPts val="0"/>
              </a:spcBef>
              <a:spcAft>
                <a:spcPts val="0"/>
              </a:spcAft>
              <a:defRPr/>
            </a:pPr>
            <a:r>
              <a:rPr lang="bg-BG" sz="900" dirty="0">
                <a:solidFill>
                  <a:prstClr val="black"/>
                </a:solidFill>
                <a:latin typeface="Times New Roman"/>
                <a:ea typeface="Calibri"/>
                <a:cs typeface="Times New Roman"/>
              </a:rPr>
              <a:t>ЕВРОПЕЙСКИ СЪЮЗ</a:t>
            </a:r>
            <a:endParaRPr lang="bg-BG" sz="1000" dirty="0">
              <a:solidFill>
                <a:prstClr val="black"/>
              </a:solidFill>
              <a:latin typeface="Calibri"/>
              <a:ea typeface="Calibri"/>
              <a:cs typeface="Times New Roman"/>
            </a:endParaRPr>
          </a:p>
        </p:txBody>
      </p:sp>
      <p:sp>
        <p:nvSpPr>
          <p:cNvPr id="21" name="TextBox 20"/>
          <p:cNvSpPr txBox="1"/>
          <p:nvPr/>
        </p:nvSpPr>
        <p:spPr>
          <a:xfrm>
            <a:off x="1897063" y="5589588"/>
            <a:ext cx="5318125" cy="1069975"/>
          </a:xfrm>
          <a:prstGeom prst="rect">
            <a:avLst/>
          </a:prstGeom>
          <a:noFill/>
        </p:spPr>
        <p:txBody>
          <a:bodyPr wrap="none">
            <a:spAutoFit/>
          </a:bodyPr>
          <a:lstStyle/>
          <a:p>
            <a:pPr algn="ctr" fontAlgn="auto">
              <a:lnSpc>
                <a:spcPct val="115000"/>
              </a:lnSpc>
              <a:spcBef>
                <a:spcPts val="0"/>
              </a:spcBef>
              <a:spcAft>
                <a:spcPts val="0"/>
              </a:spcAft>
              <a:defRPr/>
            </a:pPr>
            <a:r>
              <a:rPr lang="bg-BG" sz="900" dirty="0">
                <a:solidFill>
                  <a:prstClr val="black"/>
                </a:solidFill>
                <a:latin typeface="Times New Roman"/>
                <a:ea typeface="Calibri"/>
                <a:cs typeface="Times New Roman"/>
              </a:rPr>
              <a:t>Договор № РД-02-29-16/21.01.2011 г.</a:t>
            </a:r>
            <a:endParaRPr lang="bg-BG" sz="1000" dirty="0">
              <a:solidFill>
                <a:prstClr val="black"/>
              </a:solidFill>
              <a:latin typeface="Calibri"/>
              <a:ea typeface="Calibri"/>
              <a:cs typeface="Times New Roman"/>
            </a:endParaRPr>
          </a:p>
          <a:p>
            <a:pPr algn="ctr" fontAlgn="auto">
              <a:lnSpc>
                <a:spcPct val="115000"/>
              </a:lnSpc>
              <a:spcBef>
                <a:spcPts val="0"/>
              </a:spcBef>
              <a:spcAft>
                <a:spcPts val="0"/>
              </a:spcAft>
              <a:defRPr/>
            </a:pPr>
            <a:r>
              <a:rPr lang="bg-BG" sz="900" dirty="0">
                <a:solidFill>
                  <a:prstClr val="black"/>
                </a:solidFill>
                <a:latin typeface="Times New Roman"/>
                <a:ea typeface="Calibri"/>
                <a:cs typeface="Times New Roman"/>
              </a:rPr>
              <a:t>„Разработване на специфично обучение по операции за бенефициенти и консултиране по разработване</a:t>
            </a:r>
            <a:endParaRPr lang="en-US" sz="900" dirty="0">
              <a:solidFill>
                <a:prstClr val="black"/>
              </a:solidFill>
              <a:latin typeface="Times New Roman"/>
              <a:ea typeface="Calibri"/>
              <a:cs typeface="Times New Roman"/>
            </a:endParaRPr>
          </a:p>
          <a:p>
            <a:pPr algn="ctr" fontAlgn="auto">
              <a:lnSpc>
                <a:spcPct val="115000"/>
              </a:lnSpc>
              <a:spcBef>
                <a:spcPts val="0"/>
              </a:spcBef>
              <a:spcAft>
                <a:spcPts val="0"/>
              </a:spcAft>
              <a:defRPr/>
            </a:pPr>
            <a:r>
              <a:rPr lang="bg-BG" sz="900" dirty="0">
                <a:solidFill>
                  <a:prstClr val="black"/>
                </a:solidFill>
                <a:latin typeface="Times New Roman"/>
                <a:ea typeface="Calibri"/>
                <a:cs typeface="Times New Roman"/>
              </a:rPr>
              <a:t>и изпълнение на проекти по ОПРР”</a:t>
            </a:r>
            <a:r>
              <a:rPr lang="en-US" sz="1000" dirty="0">
                <a:solidFill>
                  <a:prstClr val="black"/>
                </a:solidFill>
                <a:latin typeface="Calibri"/>
                <a:ea typeface="Calibri"/>
                <a:cs typeface="Times New Roman"/>
              </a:rPr>
              <a:t> </a:t>
            </a:r>
            <a:r>
              <a:rPr lang="bg-BG" sz="900" dirty="0">
                <a:solidFill>
                  <a:prstClr val="black"/>
                </a:solidFill>
                <a:latin typeface="Times New Roman"/>
                <a:ea typeface="Calibri"/>
                <a:cs typeface="Times New Roman"/>
              </a:rPr>
              <a:t>по проект </a:t>
            </a:r>
            <a:r>
              <a:rPr lang="bg-BG" sz="900" dirty="0">
                <a:solidFill>
                  <a:srgbClr val="000000"/>
                </a:solidFill>
                <a:latin typeface="Times New Roman"/>
                <a:ea typeface="Calibri"/>
                <a:cs typeface="Times New Roman"/>
              </a:rPr>
              <a:t>BG161PO001/5-01/2008/014</a:t>
            </a:r>
            <a:r>
              <a:rPr lang="bg-BG" sz="900" dirty="0">
                <a:solidFill>
                  <a:prstClr val="black"/>
                </a:solidFill>
                <a:latin typeface="Times New Roman"/>
                <a:ea typeface="Calibri"/>
                <a:cs typeface="Times New Roman"/>
              </a:rPr>
              <a:t>, финансиран</a:t>
            </a:r>
            <a:endParaRPr lang="en-US" sz="900" dirty="0">
              <a:solidFill>
                <a:prstClr val="black"/>
              </a:solidFill>
              <a:latin typeface="Times New Roman"/>
              <a:ea typeface="Calibri"/>
              <a:cs typeface="Times New Roman"/>
            </a:endParaRPr>
          </a:p>
          <a:p>
            <a:pPr algn="ctr" fontAlgn="auto">
              <a:lnSpc>
                <a:spcPct val="115000"/>
              </a:lnSpc>
              <a:spcBef>
                <a:spcPts val="0"/>
              </a:spcBef>
              <a:spcAft>
                <a:spcPts val="0"/>
              </a:spcAft>
              <a:defRPr/>
            </a:pPr>
            <a:r>
              <a:rPr lang="bg-BG" sz="900" dirty="0">
                <a:solidFill>
                  <a:prstClr val="black"/>
                </a:solidFill>
                <a:latin typeface="Times New Roman"/>
                <a:ea typeface="Calibri"/>
                <a:cs typeface="Times New Roman"/>
              </a:rPr>
              <a:t>от Оперативна програма „Регионално развитие” 2007-2013 г.</a:t>
            </a:r>
            <a:endParaRPr lang="en-US" sz="900" dirty="0">
              <a:solidFill>
                <a:prstClr val="black"/>
              </a:solidFill>
              <a:latin typeface="Times New Roman"/>
              <a:ea typeface="Calibri"/>
              <a:cs typeface="Times New Roman"/>
            </a:endParaRPr>
          </a:p>
          <a:p>
            <a:pPr algn="ctr" fontAlgn="auto">
              <a:lnSpc>
                <a:spcPct val="115000"/>
              </a:lnSpc>
              <a:spcBef>
                <a:spcPts val="0"/>
              </a:spcBef>
              <a:spcAft>
                <a:spcPts val="0"/>
              </a:spcAft>
              <a:defRPr/>
            </a:pPr>
            <a:endParaRPr lang="bg-BG" sz="1000" dirty="0">
              <a:solidFill>
                <a:prstClr val="black"/>
              </a:solidFill>
              <a:latin typeface="Calibri"/>
              <a:ea typeface="Calibri"/>
              <a:cs typeface="Times New Roman"/>
            </a:endParaRPr>
          </a:p>
          <a:p>
            <a:pPr algn="ctr" fontAlgn="auto">
              <a:lnSpc>
                <a:spcPct val="115000"/>
              </a:lnSpc>
              <a:spcBef>
                <a:spcPts val="0"/>
              </a:spcBef>
              <a:spcAft>
                <a:spcPts val="0"/>
              </a:spcAft>
              <a:defRPr/>
            </a:pPr>
            <a:r>
              <a:rPr lang="bg-BG" sz="900" dirty="0">
                <a:solidFill>
                  <a:prstClr val="black"/>
                </a:solidFill>
                <a:latin typeface="Times New Roman"/>
                <a:ea typeface="Calibri"/>
                <a:cs typeface="Times New Roman"/>
              </a:rPr>
              <a:t>Консорциум „С.И.Ц.И. Доминус ООД и Българска консултантска организация ООД”</a:t>
            </a:r>
            <a:endParaRPr lang="bg-BG" sz="1000" dirty="0">
              <a:solidFill>
                <a:prstClr val="black"/>
              </a:solidFill>
              <a:latin typeface="Calibri"/>
              <a:ea typeface="Calibri"/>
              <a:cs typeface="Times New Roman"/>
            </a:endParaRPr>
          </a:p>
        </p:txBody>
      </p:sp>
      <p:grpSp>
        <p:nvGrpSpPr>
          <p:cNvPr id="2" name="Group 15"/>
          <p:cNvGrpSpPr>
            <a:grpSpLocks noChangeAspect="1"/>
          </p:cNvGrpSpPr>
          <p:nvPr/>
        </p:nvGrpSpPr>
        <p:grpSpPr bwMode="auto">
          <a:xfrm>
            <a:off x="250825" y="188913"/>
            <a:ext cx="1009650" cy="685800"/>
            <a:chOff x="158" y="119"/>
            <a:chExt cx="636" cy="432"/>
          </a:xfrm>
        </p:grpSpPr>
        <p:sp>
          <p:nvSpPr>
            <p:cNvPr id="1038" name="AutoShape 14"/>
            <p:cNvSpPr>
              <a:spLocks noChangeAspect="1" noChangeArrowheads="1" noTextEdit="1"/>
            </p:cNvSpPr>
            <p:nvPr userDrawn="1"/>
          </p:nvSpPr>
          <p:spPr bwMode="auto">
            <a:xfrm>
              <a:off x="158" y="119"/>
              <a:ext cx="636" cy="432"/>
            </a:xfrm>
            <a:prstGeom prst="rect">
              <a:avLst/>
            </a:prstGeom>
            <a:noFill/>
            <a:ln w="9525">
              <a:noFill/>
              <a:miter lim="800000"/>
              <a:headEnd/>
              <a:tailEnd/>
            </a:ln>
          </p:spPr>
          <p:txBody>
            <a:bodyPr/>
            <a:lstStyle/>
            <a:p>
              <a:pPr>
                <a:defRPr/>
              </a:pPr>
              <a:endParaRPr lang="bg-BG">
                <a:latin typeface="Arial" charset="0"/>
                <a:cs typeface="Arial" charset="0"/>
              </a:endParaRPr>
            </a:p>
          </p:txBody>
        </p:sp>
        <p:pic>
          <p:nvPicPr>
            <p:cNvPr id="3" name="Picture 16"/>
            <p:cNvPicPr>
              <a:picLocks noChangeAspect="1" noChangeArrowheads="1"/>
            </p:cNvPicPr>
            <p:nvPr userDrawn="1"/>
          </p:nvPicPr>
          <p:blipFill>
            <a:blip r:embed="rId21" cstate="print"/>
            <a:srcRect/>
            <a:stretch>
              <a:fillRect/>
            </a:stretch>
          </p:blipFill>
          <p:spPr bwMode="auto">
            <a:xfrm>
              <a:off x="158" y="119"/>
              <a:ext cx="639" cy="436"/>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37" r:id="rId11"/>
    <p:sldLayoutId id="2147483738"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mimoa.eu/browse/designers/Gohm%20&amp;%20Hiessberger%20Architekten" TargetMode="Externa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mimoa.eu/browse/designers/Gehry%20Partners" TargetMode="Externa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mimoa.eu/browse/designers/MVRDV" TargetMode="Externa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mimoa.eu/users/EGM_architecten" TargetMode="Externa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www.mimoa.eu/browse/designers/LCE%20Architects" TargetMode="External"/><Relationship Id="rId2" Type="http://schemas.openxmlformats.org/officeDocument/2006/relationships/hyperlink" Target="http://www.mimoa.eu/browse/projects/United%20Kingdom/Chichester" TargetMode="Externa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mimoa.eu/browse/designers/Hopkins%20Architects" TargetMode="Externa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68313" y="1700213"/>
            <a:ext cx="8351837" cy="3673475"/>
          </a:xfrm>
          <a:prstGeom prst="rect">
            <a:avLst/>
          </a:prstGeom>
          <a:noFill/>
          <a:ln w="9525">
            <a:noFill/>
            <a:miter lim="800000"/>
            <a:headEnd/>
            <a:tailEnd/>
          </a:ln>
        </p:spPr>
        <p:txBody>
          <a:bodyPr/>
          <a:lstStyle/>
          <a:p>
            <a:pPr marL="447675" indent="-447675" algn="ctr">
              <a:lnSpc>
                <a:spcPct val="80000"/>
              </a:lnSpc>
              <a:spcBef>
                <a:spcPct val="20000"/>
              </a:spcBef>
              <a:buFont typeface="Arial" pitchFamily="34" charset="0"/>
              <a:buNone/>
            </a:pPr>
            <a:endParaRPr lang="ru-RU" sz="2000" b="1">
              <a:solidFill>
                <a:srgbClr val="CC0000"/>
              </a:solidFill>
              <a:latin typeface="Tahoma" pitchFamily="34" charset="0"/>
            </a:endParaRPr>
          </a:p>
          <a:p>
            <a:pPr marL="447675" indent="-447675" algn="ctr"/>
            <a:r>
              <a:rPr lang="bg-BG" sz="2000" b="1"/>
              <a:t>    </a:t>
            </a:r>
            <a:endParaRPr lang="bg-BG" b="1" i="1"/>
          </a:p>
        </p:txBody>
      </p:sp>
      <p:sp>
        <p:nvSpPr>
          <p:cNvPr id="12291" name="Text Box 6"/>
          <p:cNvSpPr txBox="1">
            <a:spLocks noChangeArrowheads="1"/>
          </p:cNvSpPr>
          <p:nvPr/>
        </p:nvSpPr>
        <p:spPr bwMode="auto">
          <a:xfrm>
            <a:off x="323850" y="1052736"/>
            <a:ext cx="8569325" cy="3970318"/>
          </a:xfrm>
          <a:prstGeom prst="rect">
            <a:avLst/>
          </a:prstGeom>
          <a:noFill/>
          <a:ln w="9525">
            <a:noFill/>
            <a:miter lim="800000"/>
            <a:headEnd/>
            <a:tailEnd/>
          </a:ln>
        </p:spPr>
        <p:txBody>
          <a:bodyPr>
            <a:spAutoFit/>
          </a:bodyPr>
          <a:lstStyle/>
          <a:p>
            <a:pPr algn="ctr"/>
            <a:r>
              <a:rPr lang="bg-BG" sz="2800" b="1" i="1" dirty="0" smtClean="0">
                <a:latin typeface="Times New Roman" pitchFamily="18" charset="0"/>
                <a:cs typeface="Times New Roman" pitchFamily="18" charset="0"/>
              </a:rPr>
              <a:t> </a:t>
            </a:r>
          </a:p>
          <a:p>
            <a:pPr algn="ctr"/>
            <a:r>
              <a:rPr lang="bg-BG" sz="2800" b="1" i="1" dirty="0" smtClean="0">
                <a:effectLst>
                  <a:outerShdw blurRad="38100" dist="38100" dir="2700000" algn="tl">
                    <a:srgbClr val="000000">
                      <a:alpha val="43137"/>
                    </a:srgbClr>
                  </a:outerShdw>
                </a:effectLst>
                <a:latin typeface="Times New Roman" pitchFamily="18" charset="0"/>
                <a:cs typeface="Times New Roman" pitchFamily="18" charset="0"/>
              </a:rPr>
              <a:t>ОБУЧЕНИЕ</a:t>
            </a:r>
          </a:p>
          <a:p>
            <a:pPr algn="ctr"/>
            <a:r>
              <a:rPr lang="bg-BG" sz="2800" b="1" i="1" dirty="0" smtClean="0">
                <a:effectLst>
                  <a:outerShdw blurRad="38100" dist="38100" dir="2700000" algn="tl">
                    <a:srgbClr val="000000">
                      <a:alpha val="43137"/>
                    </a:srgbClr>
                  </a:outerShdw>
                </a:effectLst>
                <a:latin typeface="Times New Roman" pitchFamily="18" charset="0"/>
                <a:cs typeface="Times New Roman" pitchFamily="18" charset="0"/>
              </a:rPr>
              <a:t>по </a:t>
            </a:r>
            <a:endParaRPr lang="en-US" sz="28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bg-BG" sz="2800" b="1" i="1" dirty="0" smtClean="0">
                <a:effectLst>
                  <a:outerShdw blurRad="38100" dist="38100" dir="2700000" algn="tl">
                    <a:srgbClr val="000000">
                      <a:alpha val="43137"/>
                    </a:srgbClr>
                  </a:outerShdw>
                </a:effectLst>
                <a:latin typeface="Times New Roman" pitchFamily="18" charset="0"/>
                <a:cs typeface="Times New Roman" pitchFamily="18" charset="0"/>
              </a:rPr>
              <a:t>Схема за предоставяне на </a:t>
            </a:r>
            <a:endParaRPr lang="en-US" sz="28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bg-BG" sz="2800" b="1" i="1" dirty="0" smtClean="0">
                <a:effectLst>
                  <a:outerShdw blurRad="38100" dist="38100" dir="2700000" algn="tl">
                    <a:srgbClr val="000000">
                      <a:alpha val="43137"/>
                    </a:srgbClr>
                  </a:outerShdw>
                </a:effectLst>
                <a:latin typeface="Times New Roman" pitchFamily="18" charset="0"/>
                <a:cs typeface="Times New Roman" pitchFamily="18" charset="0"/>
              </a:rPr>
              <a:t>безвъзмездна финансова помощ </a:t>
            </a:r>
            <a:endParaRPr lang="en-US" sz="28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bg-BG" sz="2800" b="1" i="1" dirty="0" smtClean="0">
                <a:effectLst>
                  <a:outerShdw blurRad="38100" dist="38100" dir="2700000" algn="tl">
                    <a:srgbClr val="000000">
                      <a:alpha val="43137"/>
                    </a:srgbClr>
                  </a:outerShdw>
                </a:effectLst>
                <a:latin typeface="Times New Roman" pitchFamily="18" charset="0"/>
                <a:cs typeface="Times New Roman" pitchFamily="18" charset="0"/>
              </a:rPr>
              <a:t>BG161PO001/1.1-08/2010 </a:t>
            </a:r>
          </a:p>
          <a:p>
            <a:pPr algn="ctr"/>
            <a:r>
              <a:rPr lang="bg-BG" sz="2800" b="1" i="1" dirty="0" smtClean="0">
                <a:effectLst>
                  <a:outerShdw blurRad="38100" dist="38100" dir="2700000" algn="tl">
                    <a:srgbClr val="000000">
                      <a:alpha val="43137"/>
                    </a:srgbClr>
                  </a:outerShdw>
                </a:effectLst>
                <a:latin typeface="Times New Roman" pitchFamily="18" charset="0"/>
                <a:cs typeface="Times New Roman" pitchFamily="18" charset="0"/>
              </a:rPr>
              <a:t>„Подкрепа за реконструкция, обновяване и оборудване на държавни лечебни и здравни заведения в градските агломерации”</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426766"/>
            <a:ext cx="8229600" cy="634082"/>
          </a:xfrm>
        </p:spPr>
        <p:txBody>
          <a:bodyPr/>
          <a:lstStyle/>
          <a:p>
            <a:r>
              <a:rPr lang="bg-BG" sz="2400" b="1" dirty="0">
                <a:latin typeface="Times New Roman" pitchFamily="18" charset="0"/>
                <a:cs typeface="Times New Roman" pitchFamily="18" charset="0"/>
              </a:rPr>
              <a:t>Степен на готовност/зрялост на проекта</a:t>
            </a:r>
            <a:endParaRPr lang="bg-BG" sz="2400" dirty="0">
              <a:latin typeface="Times New Roman" pitchFamily="18" charset="0"/>
              <a:cs typeface="Times New Roman" pitchFamily="18" charset="0"/>
            </a:endParaRPr>
          </a:p>
        </p:txBody>
      </p:sp>
      <p:sp>
        <p:nvSpPr>
          <p:cNvPr id="21506" name="Rectangle 3"/>
          <p:cNvSpPr>
            <a:spLocks noGrp="1" noChangeArrowheads="1"/>
          </p:cNvSpPr>
          <p:nvPr>
            <p:ph idx="1"/>
          </p:nvPr>
        </p:nvSpPr>
        <p:spPr bwMode="auto">
          <a:xfrm>
            <a:off x="395536" y="1700808"/>
            <a:ext cx="8229600" cy="3888432"/>
          </a:xfrm>
          <a:noFill/>
          <a:ln>
            <a:miter lim="800000"/>
            <a:headEnd/>
            <a:tailEnd/>
          </a:ln>
        </p:spPr>
        <p:txBody>
          <a:bodyPr vert="horz" wrap="square" lIns="91440" tIns="45720" rIns="91440" bIns="45720" numCol="1" anchor="t" anchorCtr="0" compatLnSpc="1">
            <a:prstTxWarp prst="textNoShape">
              <a:avLst/>
            </a:prstTxWarp>
          </a:bodyPr>
          <a:lstStyle/>
          <a:p>
            <a:pPr>
              <a:buNone/>
            </a:pPr>
            <a:endParaRPr lang="en-US" sz="18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	</a:t>
            </a:r>
            <a:r>
              <a:rPr lang="bg-BG" sz="1800" dirty="0" smtClean="0">
                <a:latin typeface="Times New Roman" pitchFamily="18" charset="0"/>
                <a:cs typeface="Times New Roman" pitchFamily="18" charset="0"/>
              </a:rPr>
              <a:t>Конкретният бенефициент задължително представя към проектния фиш техническата</a:t>
            </a:r>
            <a:r>
              <a:rPr lang="en-US" sz="1800" dirty="0" smtClean="0">
                <a:latin typeface="Times New Roman" pitchFamily="18" charset="0"/>
                <a:cs typeface="Times New Roman" pitchFamily="18" charset="0"/>
              </a:rPr>
              <a:t> </a:t>
            </a:r>
            <a:r>
              <a:rPr lang="bg-BG" sz="1800" dirty="0" smtClean="0">
                <a:latin typeface="Times New Roman" pitchFamily="18" charset="0"/>
                <a:cs typeface="Times New Roman" pitchFamily="18" charset="0"/>
              </a:rPr>
              <a:t>документация, включваща:</a:t>
            </a:r>
          </a:p>
          <a:p>
            <a:endParaRPr lang="en-US" sz="1800" dirty="0" smtClean="0">
              <a:latin typeface="Times New Roman" pitchFamily="18" charset="0"/>
              <a:cs typeface="Times New Roman" pitchFamily="18" charset="0"/>
            </a:endParaRPr>
          </a:p>
          <a:p>
            <a:pPr algn="just">
              <a:buFont typeface="Wingdings" pitchFamily="2" charset="2"/>
              <a:buChar char="§"/>
            </a:pPr>
            <a:r>
              <a:rPr lang="bg-BG" sz="1800" dirty="0" smtClean="0">
                <a:latin typeface="Times New Roman" pitchFamily="18" charset="0"/>
                <a:cs typeface="Times New Roman" pitchFamily="18" charset="0"/>
              </a:rPr>
              <a:t>Копие на Технически или работен инвестиционен проект съгласно Закона за устройство на територията, Наредба №4 за обхвата и съдържанието на инвестиционните проекти и Наредба №4 от 1 юли 2009 г. за преструктуриране, изпълнение и поддържане на строежите в съответствие с изискванията за достъпна среда за населението, включително за хора с увреждания, придружен от подробни количествени сметки по всички части; Техническият/ работният проект следва да бъде надлежно съгласуван с всички експлоатационни дружества и други съгласувателни органи и одобрен от главния архитект на Общината, когато се изисква съгласно ЗУТ.</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bwMode="auto">
          <a:xfrm>
            <a:off x="457200" y="1772816"/>
            <a:ext cx="8229600" cy="3733328"/>
          </a:xfrm>
          <a:noFill/>
          <a:ln>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
            </a:pPr>
            <a:r>
              <a:rPr lang="bg-BG" sz="1800" dirty="0" smtClean="0">
                <a:latin typeface="Times New Roman" pitchFamily="18" charset="0"/>
                <a:cs typeface="Times New Roman" pitchFamily="18" charset="0"/>
              </a:rPr>
              <a:t>По компонент 3 се допуска представяне на идеен проект съгласно Закона за устройство на територията и Наредба №4 за обхвата и съдържанието на инвестиционните проекти в случаите, когато избраното специализирано медицинско оборудване има специални изисквания към лъчезащита и към допустимите строително-ремонтни работи. Идейният проект следва да бъде придружен от подробни количествени сметки по всички части и следва да бъде надлежно съгласуван с всички експлоатационни дружества и други съгласувателни органи и одобрен от главния архитект на Общината, когато се изисква съгласно ЗУТ. След сключване на договор за безвъзмездна финансова помощ конкретният бенефициент трябва да възложи на изпълнител изготвянето на технически/работен проект. Размерът на безвъзмездната финансова помощ за тези дейности се обосновава на базата на представения идеен проект заедно с количествено-стойностната сметка;</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bwMode="auto">
          <a:xfrm>
            <a:off x="395536" y="1600200"/>
            <a:ext cx="8229600" cy="3917032"/>
          </a:xfrm>
          <a:noFill/>
          <a:ln>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
            </a:pPr>
            <a:r>
              <a:rPr lang="bg-BG" sz="1800" dirty="0" smtClean="0">
                <a:latin typeface="Times New Roman" pitchFamily="18" charset="0"/>
                <a:cs typeface="Times New Roman" pitchFamily="18" charset="0"/>
              </a:rPr>
              <a:t>Обследване за енергийна ефективност;</a:t>
            </a:r>
          </a:p>
          <a:p>
            <a:pPr algn="just">
              <a:buFont typeface="Wingdings" pitchFamily="2" charset="2"/>
              <a:buChar char="§"/>
            </a:pPr>
            <a:r>
              <a:rPr lang="bg-BG" sz="1800" dirty="0" smtClean="0">
                <a:latin typeface="Times New Roman" pitchFamily="18" charset="0"/>
                <a:cs typeface="Times New Roman" pitchFamily="18" charset="0"/>
              </a:rPr>
              <a:t>Оценка на съответствието на инвестиционния проект със съществените изисквания към строежите, изготвен като комплексен доклад от лицензирана фирма-консултант /независим строителен надзор/ за строежи 1-ва и 2-ра категория или Решение на експертния съвет на одобряващата администрация за строежи 3 -та, 4-та и 5-та категория, съгласно чл.142, ал.6 от ЗУТ.</a:t>
            </a:r>
          </a:p>
          <a:p>
            <a:pPr algn="just">
              <a:buFont typeface="Wingdings" pitchFamily="2" charset="2"/>
              <a:buChar char="§"/>
            </a:pPr>
            <a:r>
              <a:rPr lang="bg-BG" sz="1800" dirty="0" smtClean="0">
                <a:latin typeface="Times New Roman" pitchFamily="18" charset="0"/>
                <a:cs typeface="Times New Roman" pitchFamily="18" charset="0"/>
              </a:rPr>
              <a:t>Разрешение за строеж по реда на чл.148-156 от ЗУТ.</a:t>
            </a:r>
          </a:p>
          <a:p>
            <a:pPr algn="just">
              <a:buFont typeface="Wingdings" pitchFamily="2" charset="2"/>
              <a:buChar char="§"/>
            </a:pPr>
            <a:r>
              <a:rPr lang="bg-BG" sz="1800" dirty="0" smtClean="0">
                <a:latin typeface="Times New Roman" pitchFamily="18" charset="0"/>
                <a:cs typeface="Times New Roman" pitchFamily="18" charset="0"/>
              </a:rPr>
              <a:t>Подробна Количествено-стойностна сметка, представена по отделни обекти на интервенция съгласно Приложение Б2;</a:t>
            </a:r>
          </a:p>
          <a:p>
            <a:pPr algn="just">
              <a:buFont typeface="Wingdings" pitchFamily="2" charset="2"/>
              <a:buChar char="§"/>
            </a:pPr>
            <a:r>
              <a:rPr lang="bg-BG" sz="1800" dirty="0" smtClean="0">
                <a:latin typeface="Times New Roman" pitchFamily="18" charset="0"/>
                <a:cs typeface="Times New Roman" pitchFamily="18" charset="0"/>
              </a:rPr>
              <a:t>Анализ на цените по ресурси, въз основа на които са определени единичните цени на всички СМР в проектното предложение, съгласно Приложение Б3.</a:t>
            </a:r>
          </a:p>
          <a:p>
            <a:pPr algn="just">
              <a:buFont typeface="Wingdings" pitchFamily="2" charset="2"/>
              <a:buChar char="§"/>
            </a:pPr>
            <a:r>
              <a:rPr lang="bg-BG" sz="1800" dirty="0" smtClean="0">
                <a:latin typeface="Times New Roman" pitchFamily="18" charset="0"/>
                <a:cs typeface="Times New Roman" pitchFamily="18" charset="0"/>
              </a:rPr>
              <a:t>Остойностени технически спецификации по образец съгласно Прил</a:t>
            </a:r>
            <a:r>
              <a:rPr lang="en-US" sz="1800" dirty="0" smtClean="0">
                <a:latin typeface="Times New Roman" pitchFamily="18" charset="0"/>
                <a:cs typeface="Times New Roman" pitchFamily="18" charset="0"/>
              </a:rPr>
              <a:t>.</a:t>
            </a:r>
            <a:r>
              <a:rPr lang="bg-BG" sz="1800" dirty="0" smtClean="0">
                <a:latin typeface="Times New Roman" pitchFamily="18" charset="0"/>
                <a:cs typeface="Times New Roman" pitchFamily="18" charset="0"/>
              </a:rPr>
              <a:t> Б4.</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00808"/>
            <a:ext cx="8229600" cy="562074"/>
          </a:xfrm>
        </p:spPr>
        <p:txBody>
          <a:bodyPr/>
          <a:lstStyle/>
          <a:p>
            <a:r>
              <a:rPr lang="bg-BG" sz="2400" b="1" dirty="0">
                <a:latin typeface="Times New Roman" pitchFamily="18" charset="0"/>
                <a:cs typeface="Times New Roman" pitchFamily="18" charset="0"/>
              </a:rPr>
              <a:t>ВАЖНО</a:t>
            </a:r>
            <a:r>
              <a:rPr lang="bg-BG" sz="2400" b="1" dirty="0" smtClean="0">
                <a:latin typeface="Times New Roman" pitchFamily="18" charset="0"/>
                <a:cs typeface="Times New Roman" pitchFamily="18" charset="0"/>
              </a:rPr>
              <a:t>!</a:t>
            </a:r>
            <a:endParaRPr lang="bg-BG" sz="2400" dirty="0">
              <a:latin typeface="Times New Roman" pitchFamily="18" charset="0"/>
              <a:cs typeface="Times New Roman" pitchFamily="18" charset="0"/>
            </a:endParaRPr>
          </a:p>
        </p:txBody>
      </p:sp>
      <p:sp>
        <p:nvSpPr>
          <p:cNvPr id="24578" name="Rectangle 3"/>
          <p:cNvSpPr>
            <a:spLocks noGrp="1" noChangeArrowheads="1"/>
          </p:cNvSpPr>
          <p:nvPr>
            <p:ph idx="1"/>
          </p:nvPr>
        </p:nvSpPr>
        <p:spPr bwMode="auto">
          <a:xfrm>
            <a:off x="457200" y="2420888"/>
            <a:ext cx="8229600" cy="2692896"/>
          </a:xfrm>
          <a:noFill/>
          <a:ln>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
            </a:pPr>
            <a:r>
              <a:rPr lang="bg-BG" sz="2400" dirty="0" smtClean="0">
                <a:latin typeface="Times New Roman" pitchFamily="18" charset="0"/>
                <a:cs typeface="Times New Roman" pitchFamily="18" charset="0"/>
              </a:rPr>
              <a:t>Задължение на конкретния бенефициент е да представи към всеки проектен фиш, включен в средносрочната рамкова инвестиционна програма, инвестиционния проект в целия му наличен обем (чертежи, количествено-стойностна сметка, техническа спецификация и др.) и свързаната с него налична документация (съгласувания, одобрения и разрешения и др.).</a:t>
            </a:r>
            <a:endParaRPr lang="bg-BG"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565920"/>
            <a:ext cx="8229600" cy="1143000"/>
          </a:xfrm>
        </p:spPr>
        <p:txBody>
          <a:bodyPr/>
          <a:lstStyle/>
          <a:p>
            <a:r>
              <a:rPr lang="bg-BG" sz="2400" b="1" dirty="0">
                <a:latin typeface="Times New Roman" pitchFamily="18" charset="0"/>
                <a:cs typeface="Times New Roman" pitchFamily="18" charset="0"/>
              </a:rPr>
              <a:t>Допустими разходи: </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bg-BG" sz="2400" b="1" dirty="0" smtClean="0">
                <a:latin typeface="Times New Roman" pitchFamily="18" charset="0"/>
                <a:cs typeface="Times New Roman" pitchFamily="18" charset="0"/>
              </a:rPr>
              <a:t>разходи</a:t>
            </a:r>
            <a:r>
              <a:rPr lang="bg-BG" sz="2400" b="1" dirty="0">
                <a:latin typeface="Times New Roman" pitchFamily="18" charset="0"/>
                <a:cs typeface="Times New Roman" pitchFamily="18" charset="0"/>
              </a:rPr>
              <a:t>, които се признават </a:t>
            </a:r>
            <a:r>
              <a:rPr lang="bg-BG" sz="2400" b="1" dirty="0" smtClean="0">
                <a:latin typeface="Times New Roman" pitchFamily="18" charset="0"/>
                <a:cs typeface="Times New Roman" pitchFamily="18" charset="0"/>
              </a:rPr>
              <a:t>при </a:t>
            </a:r>
            <a:r>
              <a:rPr lang="bg-BG" sz="2400" b="1" dirty="0">
                <a:latin typeface="Times New Roman" pitchFamily="18" charset="0"/>
                <a:cs typeface="Times New Roman" pitchFamily="18" charset="0"/>
              </a:rPr>
              <a:t>отпускане на </a:t>
            </a:r>
            <a:r>
              <a:rPr lang="bg-BG" sz="2400" b="1" dirty="0" smtClean="0">
                <a:latin typeface="Times New Roman" pitchFamily="18" charset="0"/>
                <a:cs typeface="Times New Roman" pitchFamily="18" charset="0"/>
              </a:rPr>
              <a:t>безвъзмездна </a:t>
            </a:r>
            <a:r>
              <a:rPr lang="bg-BG" sz="2400" b="1" dirty="0">
                <a:latin typeface="Times New Roman" pitchFamily="18" charset="0"/>
                <a:cs typeface="Times New Roman" pitchFamily="18" charset="0"/>
              </a:rPr>
              <a:t>финансова помощ </a:t>
            </a:r>
            <a:r>
              <a:rPr lang="bg-BG" sz="2400" b="1" dirty="0" smtClean="0">
                <a:latin typeface="Times New Roman" pitchFamily="18" charset="0"/>
                <a:cs typeface="Times New Roman" pitchFamily="18" charset="0"/>
              </a:rPr>
              <a:t>по </a:t>
            </a:r>
            <a:r>
              <a:rPr lang="bg-BG" sz="2400" b="1" dirty="0">
                <a:latin typeface="Times New Roman" pitchFamily="18" charset="0"/>
                <a:cs typeface="Times New Roman" pitchFamily="18" charset="0"/>
              </a:rPr>
              <a:t>настоящата схема</a:t>
            </a:r>
            <a:br>
              <a:rPr lang="bg-BG" sz="2400" b="1" dirty="0">
                <a:latin typeface="Times New Roman" pitchFamily="18" charset="0"/>
                <a:cs typeface="Times New Roman" pitchFamily="18" charset="0"/>
              </a:rPr>
            </a:br>
            <a:endParaRPr lang="bg-BG" sz="2400" b="1" dirty="0"/>
          </a:p>
        </p:txBody>
      </p:sp>
      <p:sp>
        <p:nvSpPr>
          <p:cNvPr id="25602" name="Rectangle 3"/>
          <p:cNvSpPr>
            <a:spLocks noGrp="1" noChangeArrowheads="1"/>
          </p:cNvSpPr>
          <p:nvPr>
            <p:ph idx="1"/>
          </p:nvPr>
        </p:nvSpPr>
        <p:spPr bwMode="auto">
          <a:xfrm>
            <a:off x="457200" y="2924944"/>
            <a:ext cx="8229600" cy="2692896"/>
          </a:xfrm>
          <a:noFill/>
          <a:ln>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
            </a:pPr>
            <a:r>
              <a:rPr lang="bg-BG" sz="2200" dirty="0" smtClean="0">
                <a:latin typeface="Times New Roman" pitchFamily="18" charset="0"/>
                <a:cs typeface="Times New Roman" pitchFamily="18" charset="0"/>
              </a:rPr>
              <a:t>При предоставяне на безвъзмездната финансова помощ ще бъдат взети под внимание само „допустимите разходи”. Бюджетът представлява както предварителна оценка на очакваните разходи, така и максимален размер на “допустимите разходи”. Единичните стойности на допустимите разходи трябва да се базират на нормативно определени размери или на реални пазарни цени.</a:t>
            </a:r>
            <a:endParaRPr lang="bg-BG"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3912"/>
            <a:ext cx="8229600" cy="1143000"/>
          </a:xfrm>
        </p:spPr>
        <p:txBody>
          <a:bodyPr/>
          <a:lstStyle/>
          <a:p>
            <a:r>
              <a:rPr lang="bg-BG" sz="2400" b="1" dirty="0">
                <a:latin typeface="Times New Roman" pitchFamily="18" charset="0"/>
                <a:cs typeface="Times New Roman" pitchFamily="18" charset="0"/>
              </a:rPr>
              <a:t>За да се считат за допустими в контекста на </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bg-BG" sz="2400" b="1" dirty="0" smtClean="0">
                <a:latin typeface="Times New Roman" pitchFamily="18" charset="0"/>
                <a:cs typeface="Times New Roman" pitchFamily="18" charset="0"/>
              </a:rPr>
              <a:t>проектните </a:t>
            </a:r>
            <a:r>
              <a:rPr lang="bg-BG" sz="2400" b="1" dirty="0">
                <a:latin typeface="Times New Roman" pitchFamily="18" charset="0"/>
                <a:cs typeface="Times New Roman" pitchFamily="18" charset="0"/>
              </a:rPr>
              <a:t>фишове към средносрочната рамкова </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bg-BG" sz="2400" b="1" dirty="0" smtClean="0">
                <a:latin typeface="Times New Roman" pitchFamily="18" charset="0"/>
                <a:cs typeface="Times New Roman" pitchFamily="18" charset="0"/>
              </a:rPr>
              <a:t>инвестиционна </a:t>
            </a:r>
            <a:r>
              <a:rPr lang="bg-BG" sz="2400" b="1" dirty="0">
                <a:latin typeface="Times New Roman" pitchFamily="18" charset="0"/>
                <a:cs typeface="Times New Roman" pitchFamily="18" charset="0"/>
              </a:rPr>
              <a:t>програма, разходите трябва:</a:t>
            </a:r>
            <a:br>
              <a:rPr lang="bg-BG" sz="2400" b="1" dirty="0">
                <a:latin typeface="Times New Roman" pitchFamily="18" charset="0"/>
                <a:cs typeface="Times New Roman" pitchFamily="18" charset="0"/>
              </a:rPr>
            </a:br>
            <a:endParaRPr lang="bg-BG" sz="2400" dirty="0"/>
          </a:p>
        </p:txBody>
      </p:sp>
      <p:sp>
        <p:nvSpPr>
          <p:cNvPr id="26626" name="Rectangle 3"/>
          <p:cNvSpPr>
            <a:spLocks noGrp="1" noChangeArrowheads="1"/>
          </p:cNvSpPr>
          <p:nvPr>
            <p:ph idx="1"/>
          </p:nvPr>
        </p:nvSpPr>
        <p:spPr bwMode="auto">
          <a:xfrm>
            <a:off x="457200" y="2824336"/>
            <a:ext cx="8229600" cy="2764904"/>
          </a:xfrm>
          <a:noFill/>
          <a:ln>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
            </a:pPr>
            <a:r>
              <a:rPr lang="bg-BG" sz="1800" dirty="0" smtClean="0">
                <a:latin typeface="Times New Roman" pitchFamily="18" charset="0"/>
                <a:cs typeface="Times New Roman" pitchFamily="18" charset="0"/>
              </a:rPr>
              <a:t>да са действително извършени и да бъдат отчетени въз основа на първични счетоводни документи или други документи с еквивалентна доказателствена стойност съгласно националното законодателство;</a:t>
            </a:r>
          </a:p>
          <a:p>
            <a:pPr lvl="0" algn="just">
              <a:buFont typeface="Wingdings" pitchFamily="2" charset="2"/>
              <a:buChar char="§"/>
            </a:pPr>
            <a:r>
              <a:rPr lang="bg-BG" sz="1800" dirty="0" smtClean="0">
                <a:latin typeface="Times New Roman" pitchFamily="18" charset="0"/>
                <a:cs typeface="Times New Roman" pitchFamily="18" charset="0"/>
              </a:rPr>
              <a:t>да могат да се установят и проверят, и да бъдат подкрепени от оригинални разходооправдателни документи;</a:t>
            </a:r>
          </a:p>
          <a:p>
            <a:pPr lvl="0" algn="just">
              <a:buFont typeface="Wingdings" pitchFamily="2" charset="2"/>
              <a:buChar char="§"/>
            </a:pPr>
            <a:r>
              <a:rPr lang="bg-BG" sz="1800" dirty="0" smtClean="0">
                <a:latin typeface="Times New Roman" pitchFamily="18" charset="0"/>
                <a:cs typeface="Times New Roman" pitchFamily="18" charset="0"/>
              </a:rPr>
              <a:t>разходите, свързани с изпълнението на договори за доставка на стоки, предоставяне на услуги и строителство са допустими, ако договорите са сключени при спазване изискванията на националното законодателство за възлагане на обществени поръчки.</a:t>
            </a:r>
            <a:endParaRPr lang="bg-BG"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1426766"/>
            <a:ext cx="8229600" cy="490066"/>
          </a:xfrm>
        </p:spPr>
        <p:txBody>
          <a:bodyPr/>
          <a:lstStyle/>
          <a:p>
            <a:r>
              <a:rPr lang="bg-BG" sz="2400" b="1" dirty="0">
                <a:latin typeface="Times New Roman" pitchFamily="18" charset="0"/>
                <a:cs typeface="Times New Roman" pitchFamily="18" charset="0"/>
              </a:rPr>
              <a:t>Преки допустими разходи:</a:t>
            </a:r>
            <a:r>
              <a:rPr lang="bg-BG" sz="2400" dirty="0">
                <a:latin typeface="Times New Roman" pitchFamily="18" charset="0"/>
                <a:cs typeface="Times New Roman" pitchFamily="18" charset="0"/>
              </a:rPr>
              <a:t/>
            </a:r>
            <a:br>
              <a:rPr lang="bg-BG" sz="2400" dirty="0">
                <a:latin typeface="Times New Roman" pitchFamily="18" charset="0"/>
                <a:cs typeface="Times New Roman" pitchFamily="18" charset="0"/>
              </a:rPr>
            </a:br>
            <a:endParaRPr lang="bg-BG" sz="2400" dirty="0">
              <a:latin typeface="Times New Roman" pitchFamily="18" charset="0"/>
              <a:cs typeface="Times New Roman" pitchFamily="18" charset="0"/>
            </a:endParaRPr>
          </a:p>
        </p:txBody>
      </p:sp>
      <p:sp>
        <p:nvSpPr>
          <p:cNvPr id="27650" name="Rectangle 3"/>
          <p:cNvSpPr>
            <a:spLocks noGrp="1" noChangeArrowheads="1"/>
          </p:cNvSpPr>
          <p:nvPr>
            <p:ph idx="1"/>
          </p:nvPr>
        </p:nvSpPr>
        <p:spPr bwMode="auto">
          <a:xfrm>
            <a:off x="467544" y="2060848"/>
            <a:ext cx="8229600" cy="4061048"/>
          </a:xfrm>
          <a:noFill/>
          <a:ln>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
            </a:pPr>
            <a:r>
              <a:rPr lang="bg-BG" sz="1600" dirty="0" smtClean="0">
                <a:latin typeface="Times New Roman" pitchFamily="18" charset="0"/>
                <a:cs typeface="Times New Roman" pitchFamily="18" charset="0"/>
              </a:rPr>
              <a:t>Тук влизат разходите, които са пряко свързани с проекта и без тях неговото осъществяване е невъзможно. Преките допустими разходи съгласно ПМС №245/ 09.10.2007 г. са свързани с изпълнението на дейностите по сключени договори, обобщени в следните основни групи:</a:t>
            </a:r>
          </a:p>
          <a:p>
            <a:pPr algn="just">
              <a:buFont typeface="Wingdings" pitchFamily="2" charset="2"/>
              <a:buChar char="§"/>
            </a:pPr>
            <a:r>
              <a:rPr lang="bg-BG" sz="1600" dirty="0" smtClean="0">
                <a:latin typeface="Times New Roman" pitchFamily="18" charset="0"/>
                <a:cs typeface="Times New Roman" pitchFamily="18" charset="0"/>
              </a:rPr>
              <a:t>разходи, свързани със заснемания, идейни, технически и работни проекти и с оценка на съответствието на проектите, съгл. чл.142, ал.4 от Закона за устройство на територията в размер до 5% от стойността на строителните и монтажните работи;</a:t>
            </a:r>
          </a:p>
          <a:p>
            <a:pPr algn="just">
              <a:buFont typeface="Wingdings" pitchFamily="2" charset="2"/>
              <a:buChar char="§"/>
            </a:pPr>
            <a:r>
              <a:rPr lang="bg-BG" sz="1600" dirty="0" smtClean="0">
                <a:latin typeface="Times New Roman" pitchFamily="18" charset="0"/>
                <a:cs typeface="Times New Roman" pitchFamily="18" charset="0"/>
              </a:rPr>
              <a:t>разходи, свързани с набавянето на необходими разрешителни документи, изискващи се от националното законодателство, включително и свързаните с тях такси, дължими на съответните компетентни органи;</a:t>
            </a:r>
          </a:p>
          <a:p>
            <a:pPr algn="just">
              <a:buFont typeface="Wingdings" pitchFamily="2" charset="2"/>
              <a:buChar char="§"/>
            </a:pPr>
            <a:r>
              <a:rPr lang="bg-BG" sz="1600" dirty="0" smtClean="0">
                <a:latin typeface="Times New Roman" pitchFamily="18" charset="0"/>
                <a:cs typeface="Times New Roman" pitchFamily="18" charset="0"/>
              </a:rPr>
              <a:t>разходи, свързани с подготовката на документация за участие в процедура за възлагане на обществени поръчки и за провеждане на процедурите за избор на изпълнители в съответствие с националното законодателство в тази област;</a:t>
            </a:r>
            <a:endParaRPr lang="bg-BG"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bwMode="auto">
          <a:xfrm>
            <a:off x="395536" y="1772816"/>
            <a:ext cx="8352928" cy="4320480"/>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
            </a:pPr>
            <a:r>
              <a:rPr lang="bg-BG" sz="1600" dirty="0" smtClean="0">
                <a:latin typeface="Times New Roman" pitchFamily="18" charset="0"/>
                <a:cs typeface="Times New Roman" pitchFamily="18" charset="0"/>
              </a:rPr>
              <a:t>разходи за подготовка на строителната площадка (разрушаване на съществуващи строежи или на части от тях, разчистване на строителната площадка, вертикална планировка);</a:t>
            </a:r>
          </a:p>
          <a:p>
            <a:pPr>
              <a:buFont typeface="Wingdings" pitchFamily="2" charset="2"/>
              <a:buChar char="§"/>
            </a:pPr>
            <a:r>
              <a:rPr lang="bg-BG" sz="1600" dirty="0" smtClean="0">
                <a:latin typeface="Times New Roman" pitchFamily="18" charset="0"/>
                <a:cs typeface="Times New Roman" pitchFamily="18" charset="0"/>
              </a:rPr>
              <a:t>разходи за строителни и монтажни работи за:</a:t>
            </a:r>
          </a:p>
          <a:p>
            <a:pPr lvl="1" algn="just">
              <a:buFont typeface="Wingdings" pitchFamily="2" charset="2"/>
              <a:buChar char="Ø"/>
            </a:pPr>
            <a:r>
              <a:rPr lang="bg-BG" sz="1600" dirty="0" smtClean="0">
                <a:latin typeface="Times New Roman" pitchFamily="18" charset="0"/>
                <a:cs typeface="Times New Roman" pitchFamily="18" charset="0"/>
              </a:rPr>
              <a:t>обновяване, преустройство, реконструкция и всички видове ремонт на сгради</a:t>
            </a:r>
            <a:r>
              <a:rPr lang="en-US" sz="1600" dirty="0" smtClean="0">
                <a:latin typeface="Times New Roman" pitchFamily="18" charset="0"/>
                <a:cs typeface="Times New Roman" pitchFamily="18" charset="0"/>
              </a:rPr>
              <a:t>;</a:t>
            </a:r>
            <a:endParaRPr lang="bg-BG" sz="1600" dirty="0" smtClean="0">
              <a:latin typeface="Times New Roman" pitchFamily="18" charset="0"/>
              <a:cs typeface="Times New Roman" pitchFamily="18" charset="0"/>
            </a:endParaRPr>
          </a:p>
          <a:p>
            <a:pPr lvl="1" algn="just">
              <a:buFont typeface="Wingdings" pitchFamily="2" charset="2"/>
              <a:buChar char="Ø"/>
            </a:pPr>
            <a:r>
              <a:rPr lang="bg-BG" sz="1600" dirty="0" smtClean="0">
                <a:latin typeface="Times New Roman" pitchFamily="18" charset="0"/>
                <a:cs typeface="Times New Roman" pitchFamily="18" charset="0"/>
              </a:rPr>
              <a:t>земни работи, укрепителни съоръжения, ремонт и възстановяване на конструкцията, подмяна или ремонт на водопроводни, канализационни, електрически, отоплителни, климатични, пожароизвестителни, телекомуникационни инсталации в сгради, внедряване на инсталации, използващи възобновяеми енергийни източници, изпълнение на мерки за енергийна ефективност, включително и одити за енергопотребление, енергийно обследване и сертифициране на сгради, довършителни работи, създаване на архитектурна среда за хора с увреждания и други специфични дейности в зависимост от предназначението на строежа.</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bwMode="auto">
          <a:xfrm>
            <a:off x="457200" y="1672431"/>
            <a:ext cx="8229600" cy="4060825"/>
          </a:xfrm>
          <a:noFill/>
          <a:ln>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
            </a:pPr>
            <a:r>
              <a:rPr lang="bg-BG" sz="1600" dirty="0" smtClean="0">
                <a:latin typeface="Times New Roman" pitchFamily="18" charset="0"/>
                <a:cs typeface="Times New Roman" pitchFamily="18" charset="0"/>
              </a:rPr>
              <a:t>разходи за авторски и строителен надзор в размер до 3% от стойността на СМР;</a:t>
            </a:r>
          </a:p>
          <a:p>
            <a:pPr algn="just">
              <a:buFont typeface="Wingdings" pitchFamily="2" charset="2"/>
              <a:buChar char="§"/>
            </a:pPr>
            <a:r>
              <a:rPr lang="bg-BG" sz="1600" dirty="0" smtClean="0">
                <a:latin typeface="Times New Roman" pitchFamily="18" charset="0"/>
                <a:cs typeface="Times New Roman" pitchFamily="18" charset="0"/>
              </a:rPr>
              <a:t>непредвидени разходи за СМР – в размер до 10% от стойността на СМР;</a:t>
            </a:r>
          </a:p>
          <a:p>
            <a:pPr algn="just">
              <a:buFont typeface="Wingdings" pitchFamily="2" charset="2"/>
              <a:buChar char="§"/>
            </a:pPr>
            <a:r>
              <a:rPr lang="bg-BG" sz="1600" dirty="0" smtClean="0">
                <a:latin typeface="Times New Roman" pitchFamily="18" charset="0"/>
                <a:cs typeface="Times New Roman" pitchFamily="18" charset="0"/>
              </a:rPr>
              <a:t>разходи, свързани с въвеждането на обекта в експлоатация (присъединяване към външната електрическа, водопроводна, канализационна, топлофикационна, телекомуникационна система и газоразпределителна мрежа);</a:t>
            </a:r>
          </a:p>
          <a:p>
            <a:pPr algn="just">
              <a:buFont typeface="Wingdings" pitchFamily="2" charset="2"/>
              <a:buChar char="§"/>
            </a:pPr>
            <a:r>
              <a:rPr lang="bg-BG" sz="1600" dirty="0" smtClean="0">
                <a:latin typeface="Times New Roman" pitchFamily="18" charset="0"/>
                <a:cs typeface="Times New Roman" pitchFamily="18" charset="0"/>
              </a:rPr>
              <a:t>разходи за закупуване на нови съоръжения, оборудване, обзавеждане (стопански инвентар), транспортни средства със специално предназначение - линейки и нематериални активи;</a:t>
            </a:r>
          </a:p>
          <a:p>
            <a:pPr algn="just">
              <a:buFont typeface="Wingdings" pitchFamily="2" charset="2"/>
              <a:buChar char="§"/>
            </a:pPr>
            <a:r>
              <a:rPr lang="bg-BG" sz="1600" dirty="0" smtClean="0">
                <a:latin typeface="Times New Roman" pitchFamily="18" charset="0"/>
                <a:cs typeface="Times New Roman" pitchFamily="18" charset="0"/>
              </a:rPr>
              <a:t>разходи за услуги, които са пряко свързани с проекта, съфинансиран от Оперативната програма и са необходими за неговата подготовка и изпълнение, като наеми, дизайнерски, архитектурни, инженерни, информационно-технологични, консултантски, правни и нотариални, изследвания и експертни проучвания, геоложки проучвания, разходи за оценка на въздействието върху околната среда, финансово-счетоводна проверка, застраховки и други услуги;</a:t>
            </a:r>
            <a:endParaRPr lang="bg-BG"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bwMode="auto">
          <a:xfrm>
            <a:off x="457200" y="1988493"/>
            <a:ext cx="8229600" cy="3240707"/>
          </a:xfrm>
          <a:noFill/>
          <a:ln>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
            </a:pPr>
            <a:r>
              <a:rPr lang="bg-BG" sz="1700" dirty="0" smtClean="0">
                <a:latin typeface="Times New Roman" pitchFamily="18" charset="0"/>
                <a:cs typeface="Times New Roman" pitchFamily="18" charset="0"/>
              </a:rPr>
              <a:t>разходи за независим финансов одит - в размер до 1% от общия размер на безвъзмездната финансова помощ по проекта, но не следва да надвишават сумата от 100 000 лева.</a:t>
            </a:r>
          </a:p>
          <a:p>
            <a:pPr algn="just">
              <a:buFont typeface="Wingdings" pitchFamily="2" charset="2"/>
              <a:buChar char="§"/>
            </a:pPr>
            <a:r>
              <a:rPr lang="bg-BG" sz="1700" dirty="0" smtClean="0">
                <a:latin typeface="Times New Roman" pitchFamily="18" charset="0"/>
                <a:cs typeface="Times New Roman" pitchFamily="18" charset="0"/>
              </a:rPr>
              <a:t>разходи за дейности по информиране и публичност за проекта – не трябва да надвишават 0,5% от преките допустими разходи по проекта;</a:t>
            </a:r>
          </a:p>
          <a:p>
            <a:pPr algn="just">
              <a:buFont typeface="Wingdings" pitchFamily="2" charset="2"/>
              <a:buChar char="§"/>
            </a:pPr>
            <a:r>
              <a:rPr lang="bg-BG" sz="1700" dirty="0" smtClean="0">
                <a:latin typeface="Times New Roman" pitchFamily="18" charset="0"/>
                <a:cs typeface="Times New Roman" pitchFamily="18" charset="0"/>
              </a:rPr>
              <a:t>разходи за банкови такси за откриване и обслужване на сметка само в случаите, в които Управляващият орган на Оперативната програма изисква откриването на отделна сметка или сметки за изпълнение на проекта и това изрично е указано в Изискванията за кандидатстване;</a:t>
            </a:r>
          </a:p>
          <a:p>
            <a:pPr algn="just">
              <a:buFont typeface="Wingdings" pitchFamily="2" charset="2"/>
              <a:buChar char="§"/>
            </a:pPr>
            <a:r>
              <a:rPr lang="bg-BG" sz="1700" dirty="0" smtClean="0">
                <a:latin typeface="Times New Roman" pitchFamily="18" charset="0"/>
                <a:cs typeface="Times New Roman" pitchFamily="18" charset="0"/>
              </a:rPr>
              <a:t>разходи за закупуване на втора употреба съоръжения и оборудване съгласно чл.8, т.2 (а) до (г) от ПМС № 245/ 09.10.2007 г.</a:t>
            </a:r>
            <a:endParaRPr lang="bg-BG" sz="17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68313" y="1483246"/>
            <a:ext cx="7775575" cy="1009650"/>
          </a:xfrm>
          <a:prstGeom prst="rect">
            <a:avLst/>
          </a:prstGeom>
          <a:noFill/>
          <a:ln w="9525">
            <a:noFill/>
            <a:miter lim="800000"/>
            <a:headEnd/>
            <a:tailEnd/>
          </a:ln>
        </p:spPr>
        <p:txBody>
          <a:bodyPr anchor="b"/>
          <a:lstStyle/>
          <a:p>
            <a:pPr algn="ctr"/>
            <a:r>
              <a:rPr lang="bg-BG" b="1" dirty="0">
                <a:latin typeface="Times New Roman" pitchFamily="18" charset="0"/>
                <a:cs typeface="Times New Roman" pitchFamily="18" charset="0"/>
              </a:rPr>
              <a:t>ИЗВАДКИ ОТ НАСОКИТЕ ЗА КАНДИДАТСТВАНЕ, </a:t>
            </a:r>
            <a:endParaRPr lang="en-US" b="1" dirty="0" smtClean="0">
              <a:latin typeface="Times New Roman" pitchFamily="18" charset="0"/>
              <a:cs typeface="Times New Roman" pitchFamily="18" charset="0"/>
            </a:endParaRPr>
          </a:p>
          <a:p>
            <a:pPr algn="ctr"/>
            <a:r>
              <a:rPr lang="bg-BG" b="1" dirty="0" smtClean="0">
                <a:latin typeface="Times New Roman" pitchFamily="18" charset="0"/>
                <a:cs typeface="Times New Roman" pitchFamily="18" charset="0"/>
              </a:rPr>
              <a:t>СВЪРЗАНИ </a:t>
            </a:r>
            <a:r>
              <a:rPr lang="bg-BG" b="1" dirty="0">
                <a:latin typeface="Times New Roman" pitchFamily="18" charset="0"/>
                <a:cs typeface="Times New Roman" pitchFamily="18" charset="0"/>
              </a:rPr>
              <a:t>С ТЕХНИЧЕСКАТА ДОКУМЕНТАЦИЯ КЪМ ПРОЕКТА ЗА ФИНАНСИРАНЕ - КОМЕНТАРИ</a:t>
            </a:r>
          </a:p>
        </p:txBody>
      </p:sp>
      <p:sp>
        <p:nvSpPr>
          <p:cNvPr id="13315" name="Rectangle 3"/>
          <p:cNvSpPr>
            <a:spLocks noChangeArrowheads="1"/>
          </p:cNvSpPr>
          <p:nvPr/>
        </p:nvSpPr>
        <p:spPr bwMode="auto">
          <a:xfrm>
            <a:off x="250825" y="2780183"/>
            <a:ext cx="8640763" cy="2881065"/>
          </a:xfrm>
          <a:prstGeom prst="rect">
            <a:avLst/>
          </a:prstGeom>
          <a:noFill/>
          <a:ln w="9525">
            <a:noFill/>
            <a:miter lim="800000"/>
            <a:headEnd/>
            <a:tailEnd/>
          </a:ln>
        </p:spPr>
        <p:txBody>
          <a:bodyPr/>
          <a:lstStyle/>
          <a:p>
            <a:pPr algn="just"/>
            <a:r>
              <a:rPr lang="bg-BG" b="1" i="1" dirty="0" smtClean="0">
                <a:latin typeface="Times New Roman" pitchFamily="18" charset="0"/>
                <a:cs typeface="Times New Roman" pitchFamily="18" charset="0"/>
              </a:rPr>
              <a:t>Допустими дейности за финансиране /видове проекти/ по настоящата схема за предоставяне на безвъзмездна финансова помощ са:</a:t>
            </a:r>
            <a:endParaRPr lang="bg-BG"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a:t>
            </a:r>
            <a:endParaRPr lang="bg-BG" dirty="0" smtClean="0">
              <a:latin typeface="Times New Roman" pitchFamily="18" charset="0"/>
              <a:cs typeface="Times New Roman" pitchFamily="18" charset="0"/>
            </a:endParaRPr>
          </a:p>
          <a:p>
            <a:pPr algn="just"/>
            <a:r>
              <a:rPr lang="bg-BG" b="1" dirty="0" smtClean="0">
                <a:latin typeface="Times New Roman" pitchFamily="18" charset="0"/>
                <a:cs typeface="Times New Roman" pitchFamily="18" charset="0"/>
              </a:rPr>
              <a:t>Компонент 1:</a:t>
            </a:r>
            <a:r>
              <a:rPr lang="bg-BG" dirty="0" smtClean="0">
                <a:latin typeface="Times New Roman" pitchFamily="18" charset="0"/>
                <a:cs typeface="Times New Roman" pitchFamily="18" charset="0"/>
              </a:rPr>
              <a:t> Подкрепа за ранна диагностика на онкологични заболявания в държавни лечебни заведения, управлявани от Министерство на здравеопазването</a:t>
            </a:r>
          </a:p>
          <a:p>
            <a:pPr marL="285750" indent="-285750" algn="just">
              <a:buFont typeface="Wingdings" pitchFamily="2" charset="2"/>
              <a:buChar char="§"/>
            </a:pPr>
            <a:r>
              <a:rPr lang="bg-BG" dirty="0" smtClean="0">
                <a:latin typeface="Times New Roman" pitchFamily="18" charset="0"/>
                <a:cs typeface="Times New Roman" pitchFamily="18" charset="0"/>
              </a:rPr>
              <a:t>Ремонт, реконструкция, обновяване на сградите/помещенията на държавните лечебни заведения (включително закупуване на линейки) в съответствие с одобрените Национална здравна стратегия 2008-2013 г. и Концепцията за преструктуриране на системата за болнична помощ на Република България за периода 2010-2017 г.</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760"/>
            <a:ext cx="8229600" cy="490066"/>
          </a:xfrm>
        </p:spPr>
        <p:txBody>
          <a:bodyPr/>
          <a:lstStyle/>
          <a:p>
            <a:r>
              <a:rPr lang="bg-BG" sz="2400" b="1" dirty="0">
                <a:latin typeface="Times New Roman" pitchFamily="18" charset="0"/>
                <a:cs typeface="Times New Roman" pitchFamily="18" charset="0"/>
              </a:rPr>
              <a:t>Недопустими разходи</a:t>
            </a:r>
            <a:br>
              <a:rPr lang="bg-BG" sz="2400" b="1" dirty="0">
                <a:latin typeface="Times New Roman" pitchFamily="18" charset="0"/>
                <a:cs typeface="Times New Roman" pitchFamily="18" charset="0"/>
              </a:rPr>
            </a:br>
            <a:endParaRPr lang="bg-BG"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946251"/>
            <a:ext cx="8229600" cy="3701008"/>
          </a:xfrm>
        </p:spPr>
        <p:txBody>
          <a:bodyPr/>
          <a:lstStyle/>
          <a:p>
            <a:pPr marL="0" indent="0" algn="ctr">
              <a:buNone/>
            </a:pPr>
            <a:r>
              <a:rPr lang="bg-BG" sz="1800" dirty="0" smtClean="0">
                <a:latin typeface="Times New Roman" pitchFamily="18" charset="0"/>
                <a:cs typeface="Times New Roman" pitchFamily="18" charset="0"/>
              </a:rPr>
              <a:t>Недопустими разходи съгласно разпоредбите на ПМС № 245/09.10.2007 г. са:</a:t>
            </a:r>
          </a:p>
          <a:p>
            <a:pPr algn="just">
              <a:buFont typeface="Wingdings" pitchFamily="2" charset="2"/>
              <a:buChar char="§"/>
            </a:pPr>
            <a:r>
              <a:rPr lang="bg-BG" sz="1800" dirty="0" smtClean="0">
                <a:latin typeface="Times New Roman" pitchFamily="18" charset="0"/>
                <a:cs typeface="Times New Roman" pitchFamily="18" charset="0"/>
              </a:rPr>
              <a:t>разходи, за които вече е получавана публична безвъзмездна помощ, дори и частично;</a:t>
            </a:r>
          </a:p>
          <a:p>
            <a:pPr algn="just">
              <a:buFont typeface="Wingdings" pitchFamily="2" charset="2"/>
              <a:buChar char="§"/>
            </a:pPr>
            <a:r>
              <a:rPr lang="bg-BG" sz="1800" dirty="0" smtClean="0">
                <a:latin typeface="Times New Roman" pitchFamily="18" charset="0"/>
                <a:cs typeface="Times New Roman" pitchFamily="18" charset="0"/>
              </a:rPr>
              <a:t>разходите, определени за недопустими съгласно чл.4, ал.13 и чл.9, ал.1 на ПМС № 62/ 21.03.2007г.;</a:t>
            </a:r>
          </a:p>
          <a:p>
            <a:pPr algn="just">
              <a:buFont typeface="Wingdings" pitchFamily="2" charset="2"/>
              <a:buChar char="§"/>
            </a:pPr>
            <a:r>
              <a:rPr lang="bg-BG" sz="1800" dirty="0" smtClean="0">
                <a:latin typeface="Times New Roman" pitchFamily="18" charset="0"/>
                <a:cs typeface="Times New Roman" pitchFamily="18" charset="0"/>
              </a:rPr>
              <a:t>разходи за закупуване на втора употреба машини, съоръжения и оборудване, с изключение на случаите, когато целите на проекта не биха били постигнати без закупуването на подобно оборудване и при спазване едновременно на следните условия:</a:t>
            </a:r>
          </a:p>
          <a:p>
            <a:pPr lvl="1" algn="just">
              <a:buFont typeface="Wingdings" pitchFamily="2" charset="2"/>
              <a:buChar char="Ø"/>
            </a:pPr>
            <a:r>
              <a:rPr lang="bg-BG" sz="1800" dirty="0" smtClean="0">
                <a:latin typeface="Times New Roman" pitchFamily="18" charset="0"/>
                <a:cs typeface="Times New Roman" pitchFamily="18" charset="0"/>
              </a:rPr>
              <a:t>продавачът да не ги е закупил с публична безвъзмездна помощ, дори и частично, в периода от последните 7 години преди подаване на проектното предложение;</a:t>
            </a:r>
            <a:endParaRPr lang="bg-BG"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8840"/>
            <a:ext cx="8229600" cy="3268960"/>
          </a:xfrm>
        </p:spPr>
        <p:txBody>
          <a:bodyPr/>
          <a:lstStyle/>
          <a:p>
            <a:pPr lvl="1" algn="just">
              <a:buFont typeface="Wingdings" pitchFamily="2" charset="2"/>
              <a:buChar char="Ø"/>
            </a:pPr>
            <a:r>
              <a:rPr lang="bg-BG" sz="1800" dirty="0" smtClean="0">
                <a:latin typeface="Times New Roman" pitchFamily="18" charset="0"/>
                <a:cs typeface="Times New Roman" pitchFamily="18" charset="0"/>
              </a:rPr>
              <a:t>цената им да не надвишава пазарната стойност, установена от независим сертифициран оценител или надлежно оторизиран орган към деня на покупката и да е по-малка от разходите за придобиване на подобни нови активи;</a:t>
            </a:r>
          </a:p>
          <a:p>
            <a:pPr lvl="1" algn="just">
              <a:buFont typeface="Wingdings" pitchFamily="2" charset="2"/>
              <a:buChar char="Ø"/>
            </a:pPr>
            <a:r>
              <a:rPr lang="bg-BG" sz="1800" dirty="0" smtClean="0">
                <a:latin typeface="Times New Roman" pitchFamily="18" charset="0"/>
                <a:cs typeface="Times New Roman" pitchFamily="18" charset="0"/>
              </a:rPr>
              <a:t>да имат технически характеристики, необходими за изпълнение на проекта, да са в съответствие с приложимите норми и стандарти, да са експлоатационно годни. Това съответствие следва да бъде валидно за целия период на изпълнение на проекта и за срок не по-малък от периода, определен в чл.57 от Регламент (ЕО)1083/2006 г.на Съвета;</a:t>
            </a:r>
          </a:p>
          <a:p>
            <a:pPr lvl="1" algn="just">
              <a:buFont typeface="Wingdings" pitchFamily="2" charset="2"/>
              <a:buChar char="Ø"/>
            </a:pPr>
            <a:r>
              <a:rPr lang="bg-BG" sz="1800" dirty="0" smtClean="0">
                <a:latin typeface="Times New Roman" pitchFamily="18" charset="0"/>
                <a:cs typeface="Times New Roman" pitchFamily="18" charset="0"/>
              </a:rPr>
              <a:t>да има одобрение от Управляващия орган за закупуването им;</a:t>
            </a:r>
            <a:endParaRPr lang="bg-BG"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4032448"/>
          </a:xfrm>
        </p:spPr>
        <p:txBody>
          <a:bodyPr/>
          <a:lstStyle/>
          <a:p>
            <a:pPr algn="just">
              <a:buFont typeface="Wingdings" pitchFamily="2" charset="2"/>
              <a:buChar char="§"/>
            </a:pPr>
            <a:r>
              <a:rPr lang="bg-BG" sz="1700" dirty="0" smtClean="0">
                <a:latin typeface="Times New Roman" pitchFamily="18" charset="0"/>
                <a:cs typeface="Times New Roman" pitchFamily="18" charset="0"/>
              </a:rPr>
              <a:t>разходи по договори за услуги, доставки и строителство, свързани със следните договори с подизпълнители:</a:t>
            </a:r>
          </a:p>
          <a:p>
            <a:pPr lvl="1" algn="just">
              <a:buFont typeface="Wingdings" pitchFamily="2" charset="2"/>
              <a:buChar char="Ø"/>
            </a:pPr>
            <a:r>
              <a:rPr lang="bg-BG" sz="1700" dirty="0" smtClean="0">
                <a:latin typeface="Times New Roman" pitchFamily="18" charset="0"/>
                <a:cs typeface="Times New Roman" pitchFamily="18" charset="0"/>
              </a:rPr>
              <a:t>договори с подизпълнители, които увеличават разходите за изпълнение на дейността, без да създават добавена стойност;</a:t>
            </a:r>
          </a:p>
          <a:p>
            <a:pPr lvl="1" algn="just">
              <a:buFont typeface="Wingdings" pitchFamily="2" charset="2"/>
              <a:buChar char="Ø"/>
            </a:pPr>
            <a:r>
              <a:rPr lang="bg-BG" sz="1700" dirty="0" smtClean="0">
                <a:latin typeface="Times New Roman" pitchFamily="18" charset="0"/>
                <a:cs typeface="Times New Roman" pitchFamily="18" charset="0"/>
              </a:rPr>
              <a:t>договори с посредници и консултанти, в които плащането е определено като процент от общия разход за дейността, освен ако бенефициентът може да докаже, че плащането се отнася за действително извършената работа или услуга;</a:t>
            </a:r>
          </a:p>
          <a:p>
            <a:pPr algn="just">
              <a:buFont typeface="Wingdings" pitchFamily="2" charset="2"/>
              <a:buChar char="§"/>
            </a:pPr>
            <a:r>
              <a:rPr lang="bg-BG" sz="1700" dirty="0" smtClean="0">
                <a:latin typeface="Times New Roman" pitchFamily="18" charset="0"/>
                <a:cs typeface="Times New Roman" pitchFamily="18" charset="0"/>
              </a:rPr>
              <a:t>разходи за лихви, разноските за финансови транзакции, комисионните и загубите от курсови разлики при обмяна на чужда валута, и други чисто финансови разходи;</a:t>
            </a:r>
          </a:p>
          <a:p>
            <a:pPr algn="just">
              <a:buFont typeface="Wingdings" pitchFamily="2" charset="2"/>
              <a:buChar char="§"/>
            </a:pPr>
            <a:r>
              <a:rPr lang="bg-BG" sz="1700" dirty="0" smtClean="0">
                <a:latin typeface="Times New Roman" pitchFamily="18" charset="0"/>
                <a:cs typeface="Times New Roman" pitchFamily="18" charset="0"/>
              </a:rPr>
              <a:t>други данъци и такси, с изключение на случаите, предвидени в чл.7, т.3, буква “б” и т.11;</a:t>
            </a:r>
          </a:p>
          <a:p>
            <a:pPr algn="just">
              <a:buFont typeface="Wingdings" pitchFamily="2" charset="2"/>
              <a:buChar char="§"/>
            </a:pPr>
            <a:r>
              <a:rPr lang="bg-BG" sz="1700" dirty="0" smtClean="0">
                <a:latin typeface="Times New Roman" pitchFamily="18" charset="0"/>
                <a:cs typeface="Times New Roman" pitchFamily="18" charset="0"/>
              </a:rPr>
              <a:t>разходи за покриване на възможни бъдещи загуби или дългове;</a:t>
            </a:r>
          </a:p>
          <a:p>
            <a:pPr algn="just">
              <a:buFont typeface="Wingdings" pitchFamily="2" charset="2"/>
              <a:buChar char="§"/>
            </a:pPr>
            <a:r>
              <a:rPr lang="bg-BG" sz="1700" dirty="0" smtClean="0">
                <a:latin typeface="Times New Roman" pitchFamily="18" charset="0"/>
                <a:cs typeface="Times New Roman" pitchFamily="18" charset="0"/>
              </a:rPr>
              <a:t>възстановим данък добавена стойност.</a:t>
            </a:r>
            <a:endParaRPr lang="bg-BG" sz="17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4758"/>
            <a:ext cx="8229600" cy="778098"/>
          </a:xfrm>
        </p:spPr>
        <p:txBody>
          <a:bodyPr/>
          <a:lstStyle/>
          <a:p>
            <a:r>
              <a:rPr lang="bg-BG" sz="2200" b="1" dirty="0">
                <a:latin typeface="Times New Roman" pitchFamily="18" charset="0"/>
                <a:cs typeface="Times New Roman" pitchFamily="18" charset="0"/>
              </a:rPr>
              <a:t>Специфични недопустими разходи по схемата за </a:t>
            </a:r>
            <a:r>
              <a:rPr lang="en-US" sz="2200" b="1" dirty="0" smtClean="0">
                <a:latin typeface="Times New Roman" pitchFamily="18" charset="0"/>
                <a:cs typeface="Times New Roman" pitchFamily="18" charset="0"/>
              </a:rPr>
              <a:t/>
            </a:r>
            <a:br>
              <a:rPr lang="en-US" sz="2200" b="1" dirty="0" smtClean="0">
                <a:latin typeface="Times New Roman" pitchFamily="18" charset="0"/>
                <a:cs typeface="Times New Roman" pitchFamily="18" charset="0"/>
              </a:rPr>
            </a:br>
            <a:r>
              <a:rPr lang="bg-BG" sz="2200" b="1" dirty="0" smtClean="0">
                <a:latin typeface="Times New Roman" pitchFamily="18" charset="0"/>
                <a:cs typeface="Times New Roman" pitchFamily="18" charset="0"/>
              </a:rPr>
              <a:t>предоставяне </a:t>
            </a:r>
            <a:r>
              <a:rPr lang="bg-BG" sz="2200" b="1" dirty="0">
                <a:latin typeface="Times New Roman" pitchFamily="18" charset="0"/>
                <a:cs typeface="Times New Roman" pitchFamily="18" charset="0"/>
              </a:rPr>
              <a:t>на безвъзмездна финансова помощ са:</a:t>
            </a:r>
            <a:br>
              <a:rPr lang="bg-BG" sz="2200" b="1" dirty="0">
                <a:latin typeface="Times New Roman" pitchFamily="18" charset="0"/>
                <a:cs typeface="Times New Roman" pitchFamily="18" charset="0"/>
              </a:rPr>
            </a:br>
            <a:endParaRPr lang="bg-BG" sz="2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2176264"/>
            <a:ext cx="8229600" cy="3412976"/>
          </a:xfrm>
        </p:spPr>
        <p:txBody>
          <a:bodyPr/>
          <a:lstStyle/>
          <a:p>
            <a:pPr algn="just">
              <a:buFont typeface="Wingdings" pitchFamily="2" charset="2"/>
              <a:buChar char="§"/>
            </a:pPr>
            <a:r>
              <a:rPr lang="bg-BG" sz="1800" dirty="0" smtClean="0">
                <a:latin typeface="Times New Roman" pitchFamily="18" charset="0"/>
                <a:cs typeface="Times New Roman" pitchFamily="18" charset="0"/>
              </a:rPr>
              <a:t>Разходи за закупуване на земя и недвижими имоти;</a:t>
            </a:r>
          </a:p>
          <a:p>
            <a:pPr algn="just">
              <a:buFont typeface="Wingdings" pitchFamily="2" charset="2"/>
              <a:buChar char="§"/>
            </a:pPr>
            <a:r>
              <a:rPr lang="bg-BG" sz="1800" dirty="0" smtClean="0">
                <a:latin typeface="Times New Roman" pitchFamily="18" charset="0"/>
                <a:cs typeface="Times New Roman" pitchFamily="18" charset="0"/>
              </a:rPr>
              <a:t>Разходи за закупуване на машини, съоръжения и оборудване, които не са предназначени за целите на проекта;</a:t>
            </a:r>
            <a:r>
              <a:rPr lang="en-US" sz="1800" dirty="0" smtClean="0">
                <a:latin typeface="Times New Roman" pitchFamily="18" charset="0"/>
                <a:cs typeface="Times New Roman" pitchFamily="18" charset="0"/>
              </a:rPr>
              <a:t> </a:t>
            </a:r>
            <a:endParaRPr lang="bg-BG" sz="1800" dirty="0" smtClean="0">
              <a:latin typeface="Times New Roman" pitchFamily="18" charset="0"/>
              <a:cs typeface="Times New Roman" pitchFamily="18" charset="0"/>
            </a:endParaRPr>
          </a:p>
          <a:p>
            <a:pPr algn="just">
              <a:buFont typeface="Wingdings" pitchFamily="2" charset="2"/>
              <a:buChar char="§"/>
            </a:pPr>
            <a:r>
              <a:rPr lang="bg-BG" sz="1800" dirty="0" smtClean="0">
                <a:latin typeface="Times New Roman" pitchFamily="18" charset="0"/>
                <a:cs typeface="Times New Roman" pitchFamily="18" charset="0"/>
              </a:rPr>
              <a:t>Направеният от конкретния бенефициент принос в натура не представлява действителен разход и не се счита за допустим. Този принос няма да бъде зачитан за съфинансиране от страна на конкретния бенефициент по настоящата схема.</a:t>
            </a:r>
          </a:p>
          <a:p>
            <a:pPr algn="ctr">
              <a:buNone/>
            </a:pPr>
            <a:r>
              <a:rPr lang="bg-BG" sz="1800" b="1" dirty="0" smtClean="0">
                <a:latin typeface="Times New Roman" pitchFamily="18" charset="0"/>
                <a:cs typeface="Times New Roman" pitchFamily="18" charset="0"/>
              </a:rPr>
              <a:t>ВАЖНО!</a:t>
            </a:r>
          </a:p>
          <a:p>
            <a:pPr marL="0" indent="0" algn="ctr">
              <a:buNone/>
            </a:pPr>
            <a:r>
              <a:rPr lang="bg-BG" sz="1800" dirty="0" smtClean="0">
                <a:latin typeface="Times New Roman" pitchFamily="18" charset="0"/>
                <a:cs typeface="Times New Roman" pitchFamily="18" charset="0"/>
              </a:rPr>
              <a:t>Размерът на безвъзмездната финансова помощ е дължим до размера на сертифицираните допустими разходи. Извършените от конкретния бенефициент недопустими разходи не подлежат на възстановяване.</a:t>
            </a:r>
          </a:p>
          <a:p>
            <a:endParaRPr lang="bg-BG" sz="1800" dirty="0" smtClean="0"/>
          </a:p>
          <a:p>
            <a:endParaRPr lang="bg-BG" sz="1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1570782"/>
            <a:ext cx="8229600" cy="490066"/>
          </a:xfrm>
        </p:spPr>
        <p:txBody>
          <a:bodyPr/>
          <a:lstStyle/>
          <a:p>
            <a:r>
              <a:rPr lang="bg-BG" sz="2400" b="1" dirty="0">
                <a:latin typeface="Times New Roman" pitchFamily="18" charset="0"/>
                <a:cs typeface="Times New Roman" pitchFamily="18" charset="0"/>
              </a:rPr>
              <a:t>Технически условия, гаранция и сервиз</a:t>
            </a:r>
            <a:r>
              <a:rPr lang="bg-BG" sz="2400" dirty="0">
                <a:latin typeface="Times New Roman" pitchFamily="18" charset="0"/>
                <a:cs typeface="Times New Roman" pitchFamily="18" charset="0"/>
              </a:rPr>
              <a:t/>
            </a:r>
            <a:br>
              <a:rPr lang="bg-BG" sz="2400" dirty="0">
                <a:latin typeface="Times New Roman" pitchFamily="18" charset="0"/>
                <a:cs typeface="Times New Roman" pitchFamily="18" charset="0"/>
              </a:rPr>
            </a:br>
            <a:endParaRPr lang="bg-BG" sz="2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2248272"/>
            <a:ext cx="8229600" cy="3340968"/>
          </a:xfrm>
        </p:spPr>
        <p:txBody>
          <a:bodyPr/>
          <a:lstStyle/>
          <a:p>
            <a:pPr algn="just">
              <a:buFont typeface="Wingdings" pitchFamily="2" charset="2"/>
              <a:buChar char="§"/>
            </a:pPr>
            <a:r>
              <a:rPr lang="bg-BG" sz="1800" dirty="0" smtClean="0">
                <a:latin typeface="Times New Roman" pitchFamily="18" charset="0"/>
                <a:cs typeface="Times New Roman" pitchFamily="18" charset="0"/>
              </a:rPr>
              <a:t>Предложената медицинска апаратура, трябва да отговаря на минималните задължителни технически изисквания, посочени в документацията.</a:t>
            </a:r>
          </a:p>
          <a:p>
            <a:pPr algn="just">
              <a:buFont typeface="Wingdings" pitchFamily="2" charset="2"/>
              <a:buChar char="§"/>
            </a:pPr>
            <a:r>
              <a:rPr lang="bg-BG" sz="1800" dirty="0" smtClean="0">
                <a:latin typeface="Times New Roman" pitchFamily="18" charset="0"/>
                <a:cs typeface="Times New Roman" pitchFamily="18" charset="0"/>
              </a:rPr>
              <a:t>Участникът следва да притежава сертификат за внедрена и прилагана система за управление на качеството от сертификационен орган или друг еквивалентен документ съобразно предмета на поръчката.</a:t>
            </a:r>
          </a:p>
          <a:p>
            <a:pPr algn="just">
              <a:buFont typeface="Wingdings" pitchFamily="2" charset="2"/>
              <a:buChar char="§"/>
            </a:pPr>
            <a:r>
              <a:rPr lang="bg-BG" sz="1800" dirty="0" smtClean="0">
                <a:latin typeface="Times New Roman" pitchFamily="18" charset="0"/>
                <a:cs typeface="Times New Roman" pitchFamily="18" charset="0"/>
              </a:rPr>
              <a:t>Предлаганата апаратура трябва да притежава СЕ – mark (в приложимите случаи), която удостоверява, че съответствието на изделието със съществените изисквания е било оценено по приложимите процедури за оценяване на съответствието и нанесен идентификационен номер на нотифициращия орган по чл.64, ал.2 от Закона за медицинските изделия, когато такъв орган е участвал в оценяването на съответствието.</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72208"/>
            <a:ext cx="8229600" cy="3989040"/>
          </a:xfrm>
        </p:spPr>
        <p:txBody>
          <a:bodyPr/>
          <a:lstStyle/>
          <a:p>
            <a:pPr algn="just">
              <a:buFont typeface="Wingdings" pitchFamily="2" charset="2"/>
              <a:buChar char="§"/>
            </a:pPr>
            <a:r>
              <a:rPr lang="bg-BG" sz="1800" dirty="0" smtClean="0">
                <a:latin typeface="Times New Roman" pitchFamily="18" charset="0"/>
                <a:cs typeface="Times New Roman" pitchFamily="18" charset="0"/>
              </a:rPr>
              <a:t>Декларация за съответствие на медицинското изделие по чл.14, ал.2 от ЗМИ, съставена от производителя или негов упълномощен представител.</a:t>
            </a:r>
          </a:p>
          <a:p>
            <a:pPr algn="just">
              <a:buFont typeface="Wingdings" pitchFamily="2" charset="2"/>
              <a:buChar char="§"/>
            </a:pPr>
            <a:r>
              <a:rPr lang="bg-BG" sz="1800" dirty="0" smtClean="0">
                <a:latin typeface="Times New Roman" pitchFamily="18" charset="0"/>
                <a:cs typeface="Times New Roman" pitchFamily="18" charset="0"/>
              </a:rPr>
              <a:t>Минимален гаранционен срок на предлаганата медицинска апаратура – не по-малко от 12/ дванайсет/  месеца от датата на монтаж и пускане в експлоатация.</a:t>
            </a:r>
          </a:p>
          <a:p>
            <a:pPr algn="just">
              <a:buFont typeface="Wingdings" pitchFamily="2" charset="2"/>
              <a:buChar char="§"/>
            </a:pPr>
            <a:r>
              <a:rPr lang="bg-BG" sz="1800" dirty="0" smtClean="0">
                <a:latin typeface="Times New Roman" pitchFamily="18" charset="0"/>
                <a:cs typeface="Times New Roman" pitchFamily="18" charset="0"/>
              </a:rPr>
              <a:t>Осигуряване на гаранционно и следгаранционно обслужване на апарата.</a:t>
            </a:r>
            <a:r>
              <a:rPr lang="bg-BG" sz="1800" b="1" dirty="0" smtClean="0">
                <a:latin typeface="Times New Roman" pitchFamily="18" charset="0"/>
                <a:cs typeface="Times New Roman" pitchFamily="18" charset="0"/>
              </a:rPr>
              <a:t> </a:t>
            </a:r>
            <a:endParaRPr lang="bg-BG" sz="1800" dirty="0" smtClean="0">
              <a:latin typeface="Times New Roman" pitchFamily="18" charset="0"/>
              <a:cs typeface="Times New Roman" pitchFamily="18" charset="0"/>
            </a:endParaRPr>
          </a:p>
          <a:p>
            <a:pPr algn="just">
              <a:buFont typeface="Wingdings" pitchFamily="2" charset="2"/>
              <a:buChar char="§"/>
            </a:pPr>
            <a:r>
              <a:rPr lang="bg-BG" sz="1800" dirty="0" smtClean="0">
                <a:latin typeface="Times New Roman" pitchFamily="18" charset="0"/>
                <a:cs typeface="Times New Roman" pitchFamily="18" charset="0"/>
              </a:rPr>
              <a:t>Срок за реакция и започване работа по отстраняване на повреди по време на гаранционното обслужване – не повече от 3 дни от получаване на заявка – писмена или по факс.</a:t>
            </a:r>
          </a:p>
          <a:p>
            <a:pPr algn="just">
              <a:buFont typeface="Wingdings" pitchFamily="2" charset="2"/>
              <a:buChar char="§"/>
            </a:pPr>
            <a:r>
              <a:rPr lang="bg-BG" sz="1800" dirty="0" smtClean="0">
                <a:latin typeface="Times New Roman" pitchFamily="18" charset="0"/>
                <a:cs typeface="Times New Roman" pitchFamily="18" charset="0"/>
              </a:rPr>
              <a:t>Предоставяне на работни инструкции на техниката.</a:t>
            </a:r>
          </a:p>
          <a:p>
            <a:pPr algn="just">
              <a:buFont typeface="Wingdings" pitchFamily="2" charset="2"/>
              <a:buChar char="§"/>
            </a:pPr>
            <a:r>
              <a:rPr lang="bg-BG" sz="1800" dirty="0" smtClean="0">
                <a:latin typeface="Times New Roman" pitchFamily="18" charset="0"/>
                <a:cs typeface="Times New Roman" pitchFamily="18" charset="0"/>
              </a:rPr>
              <a:t>Провеждане на инструктаж и обучение на специалистите, работещи с техниката.</a:t>
            </a:r>
          </a:p>
          <a:p>
            <a:pPr algn="just">
              <a:buFont typeface="Wingdings" pitchFamily="2" charset="2"/>
              <a:buChar char="§"/>
            </a:pPr>
            <a:r>
              <a:rPr lang="bg-BG" sz="1800" dirty="0" smtClean="0">
                <a:latin typeface="Times New Roman" pitchFamily="18" charset="0"/>
                <a:cs typeface="Times New Roman" pitchFamily="18" charset="0"/>
              </a:rPr>
              <a:t>Възможност за ъпгрейт на техниката /когато това е приложимо/.</a:t>
            </a:r>
          </a:p>
          <a:p>
            <a:pPr algn="just">
              <a:buFont typeface="Wingdings" pitchFamily="2" charset="2"/>
              <a:buChar char="§"/>
            </a:pPr>
            <a:endParaRPr lang="bg-BG"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1844824"/>
            <a:ext cx="8229600" cy="1143000"/>
          </a:xfrm>
        </p:spPr>
        <p:txBody>
          <a:bodyPr/>
          <a:lstStyle/>
          <a:p>
            <a:r>
              <a:rPr lang="bg-BG" sz="2400" b="1" dirty="0">
                <a:latin typeface="Times New Roman" pitchFamily="18" charset="0"/>
                <a:cs typeface="Times New Roman" pitchFamily="18" charset="0"/>
              </a:rPr>
              <a:t>ЧЕСТО СРЕЩАНИ КАЗУСИ ЗА РЕШАВАНЕ</a:t>
            </a:r>
            <a:br>
              <a:rPr lang="bg-BG" sz="2400" b="1" dirty="0">
                <a:latin typeface="Times New Roman" pitchFamily="18" charset="0"/>
                <a:cs typeface="Times New Roman" pitchFamily="18" charset="0"/>
              </a:rPr>
            </a:br>
            <a:r>
              <a:rPr lang="bg-BG" sz="2400" b="1" dirty="0">
                <a:latin typeface="Times New Roman" pitchFamily="18" charset="0"/>
                <a:cs typeface="Times New Roman" pitchFamily="18" charset="0"/>
              </a:rPr>
              <a:t>ПРИ ИЗПЪЛНЕНИЕ НА ТЕХНИЧЕСКАТА ЧАСТ ОТ ПРОЕКТИТЕ ПО СХЕМИ НА ОПРР</a:t>
            </a:r>
            <a:br>
              <a:rPr lang="bg-BG" sz="2400" b="1" dirty="0">
                <a:latin typeface="Times New Roman" pitchFamily="18" charset="0"/>
                <a:cs typeface="Times New Roman" pitchFamily="18" charset="0"/>
              </a:rPr>
            </a:br>
            <a:endParaRPr lang="bg-BG" sz="2400" dirty="0"/>
          </a:p>
        </p:txBody>
      </p:sp>
      <p:sp>
        <p:nvSpPr>
          <p:cNvPr id="31746" name="Rectangle 3"/>
          <p:cNvSpPr>
            <a:spLocks noGrp="1" noChangeArrowheads="1"/>
          </p:cNvSpPr>
          <p:nvPr>
            <p:ph idx="1"/>
          </p:nvPr>
        </p:nvSpPr>
        <p:spPr bwMode="auto">
          <a:xfrm>
            <a:off x="518864" y="3170387"/>
            <a:ext cx="8229600" cy="2044823"/>
          </a:xfrm>
          <a:noFill/>
          <a:ln>
            <a:miter lim="800000"/>
            <a:headEnd/>
            <a:tailEnd/>
          </a:ln>
        </p:spPr>
        <p:txBody>
          <a:bodyPr vert="horz" wrap="square" lIns="91440" tIns="45720" rIns="91440" bIns="45720" numCol="1" anchor="t" anchorCtr="0" compatLnSpc="1">
            <a:prstTxWarp prst="textNoShape">
              <a:avLst/>
            </a:prstTxWarp>
          </a:bodyPr>
          <a:lstStyle/>
          <a:p>
            <a:pPr algn="ctr"/>
            <a:endParaRPr lang="bg-BG" sz="1800" b="1"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a:t>
            </a:r>
            <a:r>
              <a:rPr lang="bg-BG" sz="1800" dirty="0" smtClean="0">
                <a:latin typeface="Times New Roman" pitchFamily="18" charset="0"/>
                <a:cs typeface="Times New Roman" pitchFamily="18" charset="0"/>
              </a:rPr>
              <a:t>Настоящото обучение е насочено към бенефициенти</a:t>
            </a:r>
            <a:r>
              <a:rPr lang="en-US" sz="1800" dirty="0" smtClean="0">
                <a:latin typeface="Times New Roman" pitchFamily="18" charset="0"/>
                <a:cs typeface="Times New Roman" pitchFamily="18" charset="0"/>
              </a:rPr>
              <a:t> -</a:t>
            </a:r>
            <a:r>
              <a:rPr lang="bg-BG" sz="1800" dirty="0" smtClean="0">
                <a:latin typeface="Times New Roman" pitchFamily="18" charset="0"/>
                <a:cs typeface="Times New Roman" pitchFamily="18" charset="0"/>
              </a:rPr>
              <a:t> болници. Те на практика са</a:t>
            </a:r>
            <a:r>
              <a:rPr lang="en-US" sz="1800" dirty="0" smtClean="0">
                <a:latin typeface="Times New Roman" pitchFamily="18" charset="0"/>
                <a:cs typeface="Times New Roman" pitchFamily="18" charset="0"/>
              </a:rPr>
              <a:t> </a:t>
            </a:r>
            <a:r>
              <a:rPr lang="bg-BG" sz="1800" dirty="0" smtClean="0">
                <a:latin typeface="Times New Roman" pitchFamily="18" charset="0"/>
                <a:cs typeface="Times New Roman" pitchFamily="18" charset="0"/>
              </a:rPr>
              <a:t>Възложителят съгласно чл. 160, ал. 1 от</a:t>
            </a:r>
            <a:r>
              <a:rPr lang="en-US" sz="1800" dirty="0" smtClean="0">
                <a:latin typeface="Times New Roman" pitchFamily="18" charset="0"/>
                <a:cs typeface="Times New Roman" pitchFamily="18" charset="0"/>
              </a:rPr>
              <a:t> </a:t>
            </a:r>
            <a:r>
              <a:rPr lang="bg-BG" sz="1800" dirty="0" smtClean="0">
                <a:latin typeface="Times New Roman" pitchFamily="18" charset="0"/>
                <a:cs typeface="Times New Roman" pitchFamily="18" charset="0"/>
              </a:rPr>
              <a:t>ЗУТ. Той организира дейността и взаимоотношенията между всички участници в</a:t>
            </a:r>
            <a:r>
              <a:rPr lang="en-US" sz="1800" dirty="0" smtClean="0">
                <a:latin typeface="Times New Roman" pitchFamily="18" charset="0"/>
                <a:cs typeface="Times New Roman" pitchFamily="18" charset="0"/>
              </a:rPr>
              <a:t> </a:t>
            </a:r>
            <a:r>
              <a:rPr lang="bg-BG" sz="1800" dirty="0" smtClean="0">
                <a:latin typeface="Times New Roman" pitchFamily="18" charset="0"/>
                <a:cs typeface="Times New Roman" pitchFamily="18" charset="0"/>
              </a:rPr>
              <a:t>процеса на строителство, описани в цитирания член.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bwMode="auto">
          <a:xfrm>
            <a:off x="251520" y="1700809"/>
            <a:ext cx="8424936" cy="3888432"/>
          </a:xfrm>
          <a:noFill/>
          <a:ln>
            <a:miter lim="800000"/>
            <a:headEnd/>
            <a:tailEnd/>
          </a:ln>
        </p:spPr>
        <p:txBody>
          <a:bodyPr vert="horz" wrap="square" lIns="91440" tIns="45720" rIns="91440" bIns="45720" numCol="1" anchor="t" anchorCtr="0" compatLnSpc="1">
            <a:prstTxWarp prst="textNoShape">
              <a:avLst/>
            </a:prstTxWarp>
          </a:bodyPr>
          <a:lstStyle/>
          <a:p>
            <a:pPr algn="just">
              <a:lnSpc>
                <a:spcPct val="80000"/>
              </a:lnSpc>
              <a:buFont typeface="Wingdings" pitchFamily="2" charset="2"/>
              <a:buChar char="§"/>
            </a:pPr>
            <a:r>
              <a:rPr lang="bg-BG" sz="1700" dirty="0" smtClean="0">
                <a:latin typeface="Times New Roman" pitchFamily="18" charset="0"/>
                <a:cs typeface="Times New Roman" pitchFamily="18" charset="0"/>
              </a:rPr>
              <a:t>Голяма част от възможните грешки за допускане при изпълнение на проектите по горните схеми са заложени още в проектните фишове и още по-рано – в техническата документация. Това се получава понякога неволно от проектантите. Те са достатъчно добре запознати с нормативната база по отношение на строително-инвестиционния процес, но в повечето случаи не са запознати със съответните европейски регламенти или поне с насоките за кандидатстване по съответните схеми. В повечето случаи допустими по закон дейности се явяват недопустими по съответните схеми. За съжаление често техническите проекти са изработени преди обявяването на схемите и съответните насоки към тях. На тази база са издадени и разрешенията за строеж, които са неразделна част от проектите за финансиране. От една страна точното изпълнение на техническите проекти е задължително по изискванията на ЗУТ и принципите на европейското финансиране, от друга – недопустимите дейности не могат да участват в протоколите за приемане на дейности, обект на финансиране по договора с Управляващия орган.</a:t>
            </a:r>
            <a:r>
              <a:rPr lang="en-US" sz="1700" dirty="0" smtClean="0">
                <a:latin typeface="Times New Roman" pitchFamily="18" charset="0"/>
                <a:cs typeface="Times New Roman" pitchFamily="18" charset="0"/>
              </a:rPr>
              <a:t> </a:t>
            </a:r>
          </a:p>
          <a:p>
            <a:pPr algn="just">
              <a:lnSpc>
                <a:spcPct val="80000"/>
              </a:lnSpc>
              <a:buFont typeface="Wingdings" pitchFamily="2" charset="2"/>
              <a:buChar char="§"/>
            </a:pPr>
            <a:endParaRPr lang="bg-BG" sz="1700" dirty="0" smtClean="0">
              <a:latin typeface="Times New Roman" pitchFamily="18" charset="0"/>
              <a:cs typeface="Times New Roman" pitchFamily="18" charset="0"/>
            </a:endParaRPr>
          </a:p>
          <a:p>
            <a:pPr algn="just">
              <a:lnSpc>
                <a:spcPct val="80000"/>
              </a:lnSpc>
              <a:buFont typeface="Wingdings" pitchFamily="2" charset="2"/>
              <a:buChar char="§"/>
            </a:pPr>
            <a:r>
              <a:rPr lang="bg-BG" sz="1700" dirty="0" smtClean="0">
                <a:latin typeface="Times New Roman" pitchFamily="18" charset="0"/>
                <a:cs typeface="Times New Roman" pitchFamily="18" charset="0"/>
              </a:rPr>
              <a:t>Пропуснатите дейности в КСС също са проблем, защото в повечето случаи те са допустими, но не са договорени с УО и съответно с Главния изпълнител или доставчик.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bwMode="auto">
          <a:xfrm>
            <a:off x="457200" y="1484784"/>
            <a:ext cx="8229600" cy="4032448"/>
          </a:xfrm>
          <a:noFill/>
          <a:ln>
            <a:miter lim="800000"/>
            <a:headEnd/>
            <a:tailEnd/>
          </a:ln>
        </p:spPr>
        <p:txBody>
          <a:bodyPr vert="horz" wrap="square" lIns="91440" tIns="45720" rIns="91440" bIns="45720" numCol="1" anchor="t" anchorCtr="0" compatLnSpc="1">
            <a:prstTxWarp prst="textNoShape">
              <a:avLst/>
            </a:prstTxWarp>
          </a:bodyPr>
          <a:lstStyle/>
          <a:p>
            <a:pPr marL="0" indent="0" algn="ctr">
              <a:lnSpc>
                <a:spcPct val="150000"/>
              </a:lnSpc>
              <a:buNone/>
            </a:pPr>
            <a:r>
              <a:rPr lang="bg-BG" sz="2400" b="1" dirty="0" smtClean="0">
                <a:latin typeface="Times New Roman" pitchFamily="18" charset="0"/>
                <a:cs typeface="Times New Roman" pitchFamily="18" charset="0"/>
              </a:rPr>
              <a:t>ПРОПУСКИ ПО ОТНОШЕНИЕ СПАЗВАНЕТО НА ЗАКОНА ЗА УСТРОЙСТВО НА ТЕРИТОРИЯТА </a:t>
            </a:r>
            <a:endParaRPr lang="en-US" sz="2400" b="1" dirty="0" smtClean="0">
              <a:latin typeface="Times New Roman" pitchFamily="18" charset="0"/>
              <a:cs typeface="Times New Roman" pitchFamily="18" charset="0"/>
            </a:endParaRPr>
          </a:p>
          <a:p>
            <a:pPr marL="0" indent="0" algn="ctr">
              <a:lnSpc>
                <a:spcPct val="150000"/>
              </a:lnSpc>
              <a:buNone/>
            </a:pPr>
            <a:r>
              <a:rPr lang="bg-BG" sz="2400" b="1" dirty="0" smtClean="0">
                <a:latin typeface="Times New Roman" pitchFamily="18" charset="0"/>
                <a:cs typeface="Times New Roman" pitchFamily="18" charset="0"/>
              </a:rPr>
              <a:t>И ДРУГИТЕ НОРМАТИВНИ ДОКУМЕНТИ, </a:t>
            </a:r>
            <a:endParaRPr lang="en-US" sz="2400" b="1" dirty="0" smtClean="0">
              <a:latin typeface="Times New Roman" pitchFamily="18" charset="0"/>
              <a:cs typeface="Times New Roman" pitchFamily="18" charset="0"/>
            </a:endParaRPr>
          </a:p>
          <a:p>
            <a:pPr marL="0" indent="0" algn="ctr">
              <a:lnSpc>
                <a:spcPct val="150000"/>
              </a:lnSpc>
              <a:buNone/>
            </a:pPr>
            <a:r>
              <a:rPr lang="bg-BG" sz="2400" b="1" dirty="0" smtClean="0">
                <a:latin typeface="Times New Roman" pitchFamily="18" charset="0"/>
                <a:cs typeface="Times New Roman" pitchFamily="18" charset="0"/>
              </a:rPr>
              <a:t>В ЧАСТНОСТ КОМПЛЕКТОВАНОСТ, ЦЯЛОСТ </a:t>
            </a:r>
            <a:endParaRPr lang="en-US" sz="2400" b="1" dirty="0" smtClean="0">
              <a:latin typeface="Times New Roman" pitchFamily="18" charset="0"/>
              <a:cs typeface="Times New Roman" pitchFamily="18" charset="0"/>
            </a:endParaRPr>
          </a:p>
          <a:p>
            <a:pPr marL="0" indent="0" algn="ctr">
              <a:lnSpc>
                <a:spcPct val="150000"/>
              </a:lnSpc>
              <a:buNone/>
            </a:pPr>
            <a:r>
              <a:rPr lang="bg-BG" sz="2400" b="1" dirty="0" smtClean="0">
                <a:latin typeface="Times New Roman" pitchFamily="18" charset="0"/>
                <a:cs typeface="Times New Roman" pitchFamily="18" charset="0"/>
              </a:rPr>
              <a:t>И СТЕПЕН НА ГОТОВНОСТ/ЗРЯЛОСТ НА ТЕХНИЧЕСКАТА ДОКУМЕНТАЦИЯ НА ПРОЕКТНИТЕ ПРЕДЛОЖЕНИЯ</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bwMode="auto">
          <a:xfrm>
            <a:off x="302840" y="1484784"/>
            <a:ext cx="8229600" cy="4248472"/>
          </a:xfrm>
          <a:noFill/>
          <a:ln>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
            </a:pPr>
            <a:r>
              <a:rPr lang="bg-BG" sz="2200" dirty="0" smtClean="0">
                <a:latin typeface="Times New Roman" pitchFamily="18" charset="0"/>
                <a:cs typeface="Times New Roman" pitchFamily="18" charset="0"/>
              </a:rPr>
              <a:t>За изпълнение на дейности по намеса в конструкциите и ограждащите елементи на сградата, не е изготвено становище или проект от инженер конструктор. Това предполага проблеми при текущия контрол на законността на строежи и последващото му приемане.</a:t>
            </a:r>
            <a:endParaRPr lang="en-US" sz="2200" dirty="0" smtClean="0">
              <a:latin typeface="Times New Roman" pitchFamily="18" charset="0"/>
              <a:cs typeface="Times New Roman" pitchFamily="18" charset="0"/>
            </a:endParaRPr>
          </a:p>
          <a:p>
            <a:pPr algn="just">
              <a:buFont typeface="Wingdings" pitchFamily="2" charset="2"/>
              <a:buChar char="§"/>
            </a:pPr>
            <a:r>
              <a:rPr lang="bg-BG" sz="2200" dirty="0" smtClean="0">
                <a:latin typeface="Times New Roman" pitchFamily="18" charset="0"/>
                <a:cs typeface="Times New Roman" pitchFamily="18" charset="0"/>
              </a:rPr>
              <a:t>Често ремонтите и мерките по подобряване енергийната ефективност на сградите се третират като текущ ремонт и не се издават разрешения за строеж. Веднъж това е нарушение на ЗУТ, втори път това ограничава броя на участниците в строително-инвестиционния процес и с това се занижава контрола върху качеството и съответствието на строежа и влаганите материали с изискванията.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bwMode="auto">
          <a:xfrm>
            <a:off x="179388" y="1557338"/>
            <a:ext cx="8640762" cy="4525962"/>
          </a:xfrm>
          <a:noFill/>
          <a:ln>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
            </a:pPr>
            <a:r>
              <a:rPr lang="bg-BG" sz="2000" dirty="0" smtClean="0">
                <a:latin typeface="Times New Roman" pitchFamily="18" charset="0"/>
                <a:cs typeface="Times New Roman" pitchFamily="18" charset="0"/>
              </a:rPr>
              <a:t>Доставка на подходящо оборудване за гореизброените сгради/помещения на държавните лечебни заведения</a:t>
            </a:r>
            <a:r>
              <a:rPr lang="en-US" sz="2000" dirty="0" smtClean="0">
                <a:latin typeface="Times New Roman" pitchFamily="18" charset="0"/>
                <a:cs typeface="Times New Roman" pitchFamily="18" charset="0"/>
              </a:rPr>
              <a:t>. </a:t>
            </a:r>
            <a:r>
              <a:rPr lang="bg-BG" sz="2000" dirty="0" smtClean="0">
                <a:latin typeface="Times New Roman" pitchFamily="18" charset="0"/>
                <a:cs typeface="Times New Roman" pitchFamily="18" charset="0"/>
              </a:rPr>
              <a:t>Оборудването, за което се кандидатства, трябва да е свързано с изпълнението на съответните медицински услуги, които се предоставят, т.е. да бъде свързано с целите и цялостната концепция на проекта;</a:t>
            </a:r>
          </a:p>
          <a:p>
            <a:pPr algn="just">
              <a:buFont typeface="Wingdings" pitchFamily="2" charset="2"/>
              <a:buChar char="§"/>
            </a:pPr>
            <a:r>
              <a:rPr lang="bg-BG" sz="2000" dirty="0" smtClean="0">
                <a:latin typeface="Times New Roman" pitchFamily="18" charset="0"/>
                <a:cs typeface="Times New Roman" pitchFamily="18" charset="0"/>
              </a:rPr>
              <a:t>Извършване на одити за енергопотребление на гореспоменатите сгради;</a:t>
            </a:r>
          </a:p>
          <a:p>
            <a:pPr algn="just">
              <a:buFont typeface="Wingdings" pitchFamily="2" charset="2"/>
              <a:buChar char="§"/>
            </a:pPr>
            <a:r>
              <a:rPr lang="bg-BG" sz="2000" dirty="0" smtClean="0">
                <a:latin typeface="Times New Roman" pitchFamily="18" charset="0"/>
                <a:cs typeface="Times New Roman" pitchFamily="18" charset="0"/>
              </a:rPr>
              <a:t>Внедряване на мерки за енергийна ефективност, включващи топлоизолация, подмяна на дограма, локални инсталации и/или връзки към системите за топлоснабдяване, газоснабдяване;</a:t>
            </a:r>
          </a:p>
          <a:p>
            <a:pPr algn="just">
              <a:buFont typeface="Wingdings" pitchFamily="2" charset="2"/>
              <a:buChar char="§"/>
            </a:pPr>
            <a:r>
              <a:rPr lang="bg-BG" sz="2000" dirty="0" smtClean="0">
                <a:latin typeface="Times New Roman" pitchFamily="18" charset="0"/>
                <a:cs typeface="Times New Roman" pitchFamily="18" charset="0"/>
              </a:rPr>
              <a:t>Внедряване на инсталации/съоръжения, основани на използването на алтернативни възобновяеми енергийни източници;</a:t>
            </a:r>
          </a:p>
          <a:p>
            <a:pPr algn="just">
              <a:buFont typeface="Wingdings" pitchFamily="2" charset="2"/>
              <a:buChar char="§"/>
            </a:pPr>
            <a:r>
              <a:rPr lang="bg-BG" sz="2000" dirty="0" smtClean="0">
                <a:latin typeface="Times New Roman" pitchFamily="18" charset="0"/>
                <a:cs typeface="Times New Roman" pitchFamily="18" charset="0"/>
              </a:rPr>
              <a:t>Подобряване достъпа за хора с увреждания до изброените по-горе сгради.</a:t>
            </a:r>
            <a:endParaRPr lang="bg-BG"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395536" y="1456853"/>
            <a:ext cx="8229600" cy="4204395"/>
          </a:xfrm>
        </p:spPr>
        <p:txBody>
          <a:bodyPr/>
          <a:lstStyle/>
          <a:p>
            <a:pPr algn="just">
              <a:buFont typeface="Wingdings" pitchFamily="2" charset="2"/>
              <a:buChar char="§"/>
              <a:defRPr/>
            </a:pPr>
            <a:r>
              <a:rPr lang="bg-BG" sz="2100" dirty="0" smtClean="0">
                <a:latin typeface="Times New Roman" pitchFamily="18" charset="0"/>
                <a:cs typeface="Times New Roman" pitchFamily="18" charset="0"/>
              </a:rPr>
              <a:t>Техническите проекти са изработени от лица без необходимата квалификация която също води до проблемите от горната точка.</a:t>
            </a:r>
          </a:p>
          <a:p>
            <a:pPr algn="just">
              <a:buFont typeface="Wingdings" pitchFamily="2" charset="2"/>
              <a:buChar char="§"/>
              <a:defRPr/>
            </a:pPr>
            <a:r>
              <a:rPr lang="bg-BG" sz="2100" dirty="0" smtClean="0">
                <a:latin typeface="Times New Roman" pitchFamily="18" charset="0"/>
                <a:cs typeface="Times New Roman" pitchFamily="18" charset="0"/>
              </a:rPr>
              <a:t>Предвиждат се дейности и материали, които са недопустими по съответната схема, но чието премахване би компрометирало цялостното изпълнение на строежа. Проектантите не са запознати с насоките за кандидатстване. </a:t>
            </a:r>
            <a:endParaRPr lang="en-US" sz="2100" dirty="0" smtClean="0">
              <a:latin typeface="Times New Roman" pitchFamily="18" charset="0"/>
              <a:cs typeface="Times New Roman" pitchFamily="18" charset="0"/>
            </a:endParaRPr>
          </a:p>
          <a:p>
            <a:pPr algn="just">
              <a:buFont typeface="Wingdings" pitchFamily="2" charset="2"/>
              <a:buChar char="§"/>
              <a:defRPr/>
            </a:pPr>
            <a:r>
              <a:rPr lang="bg-BG" sz="2100" dirty="0" smtClean="0">
                <a:latin typeface="Times New Roman" pitchFamily="18" charset="0"/>
                <a:cs typeface="Times New Roman" pitchFamily="18" charset="0"/>
              </a:rPr>
              <a:t>С техническите проекти се определят имена и параметри на влаганите материали, оборудване и технологии, които предопределят определени изпълнители и доставчици. Веднъж това противоречи на ЗОП, втори път води до завишаване на стойността на проекта за сметка на други необходими и полезни дейности.</a:t>
            </a:r>
          </a:p>
          <a:p>
            <a:pPr algn="just">
              <a:buFont typeface="Wingdings" pitchFamily="2" charset="2"/>
              <a:buChar char="§"/>
              <a:defRPr/>
            </a:pPr>
            <a:endParaRPr lang="bg-BG" sz="21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bwMode="auto">
          <a:xfrm>
            <a:off x="457200" y="1628800"/>
            <a:ext cx="8229600" cy="3989388"/>
          </a:xfrm>
          <a:noFill/>
          <a:ln>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
            </a:pPr>
            <a:r>
              <a:rPr lang="bg-BG" sz="2000" dirty="0" smtClean="0">
                <a:latin typeface="Times New Roman" pitchFamily="18" charset="0"/>
                <a:cs typeface="Times New Roman" pitchFamily="18" charset="0"/>
              </a:rPr>
              <a:t>В предложените от проектантите КСС цените са завишени, което предварително намалява обема работа, подходящ за финансиране. Практиката показва, че последващите обществени поръчки намаляват значително стойността на проекта, но останалите средства не могат да бъдат изразходвани за други дейности извън договорените.</a:t>
            </a:r>
          </a:p>
          <a:p>
            <a:pPr algn="just">
              <a:buFont typeface="Wingdings" pitchFamily="2" charset="2"/>
              <a:buChar char="§"/>
            </a:pPr>
            <a:r>
              <a:rPr lang="bg-BG" sz="2000" dirty="0" smtClean="0">
                <a:latin typeface="Times New Roman" pitchFamily="18" charset="0"/>
                <a:cs typeface="Times New Roman" pitchFamily="18" charset="0"/>
              </a:rPr>
              <a:t>По тази схема се налага предварително заснемане на съществуващите сгради, ако няма архивни проекти. Често това липсва, което затруднява реалната оценка на съществуващата сграда и компрометира техническите проекти.</a:t>
            </a:r>
          </a:p>
          <a:p>
            <a:pPr algn="just">
              <a:buFont typeface="Wingdings" pitchFamily="2" charset="2"/>
              <a:buChar char="§"/>
            </a:pPr>
            <a:r>
              <a:rPr lang="bg-BG" sz="2000" dirty="0" smtClean="0">
                <a:latin typeface="Times New Roman" pitchFamily="18" charset="0"/>
                <a:cs typeface="Times New Roman" pitchFamily="18" charset="0"/>
              </a:rPr>
              <a:t>Техническите проекти са такива само по име, а не по същество. Това води до пропуски в КСС и проблеми от типа на разглежданите по-горе.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bwMode="auto">
          <a:xfrm>
            <a:off x="230832" y="1484784"/>
            <a:ext cx="8229600" cy="4310063"/>
          </a:xfrm>
          <a:noFill/>
          <a:ln>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
            </a:pPr>
            <a:r>
              <a:rPr lang="bg-BG" sz="2000" dirty="0" smtClean="0">
                <a:latin typeface="Times New Roman" pitchFamily="18" charset="0"/>
                <a:cs typeface="Times New Roman" pitchFamily="18" charset="0"/>
              </a:rPr>
              <a:t>Често оценката за съответствие на проекта или енергийното обследване са направени от лице под възлагането на проектантите. Това противоречи на регламента за взаимоотношенията между участниците в строителството и лишава от „независимост” извършващия оценката.</a:t>
            </a:r>
          </a:p>
          <a:p>
            <a:pPr algn="just">
              <a:buFont typeface="Wingdings" pitchFamily="2" charset="2"/>
              <a:buChar char="§"/>
            </a:pPr>
            <a:r>
              <a:rPr lang="bg-BG" sz="2000" dirty="0" smtClean="0">
                <a:latin typeface="Times New Roman" pitchFamily="18" charset="0"/>
                <a:cs typeface="Times New Roman" pitchFamily="18" charset="0"/>
              </a:rPr>
              <a:t> Много често с техническите проекти не е идентифициран еднозначно обекта /обектите/ за интервенция и това води до заблуда при изпълнение на СМР и често до преразход, което е недопустимо.</a:t>
            </a:r>
          </a:p>
          <a:p>
            <a:pPr algn="just">
              <a:buFont typeface="Wingdings" pitchFamily="2" charset="2"/>
              <a:buChar char="§"/>
            </a:pPr>
            <a:r>
              <a:rPr lang="bg-BG" sz="2000" dirty="0" smtClean="0">
                <a:latin typeface="Times New Roman" pitchFamily="18" charset="0"/>
                <a:cs typeface="Times New Roman" pitchFamily="18" charset="0"/>
              </a:rPr>
              <a:t> Не е възможно само върху заснемане да се изготвят коректни КСС – необходима е изработката на проект, който решава особените технически проблеми на сградата. Енергийното обследване и последващия го проект за предприеманите мерки не могат да не се основават най-малкото на архитектурен проект.</a:t>
            </a:r>
          </a:p>
          <a:p>
            <a:pPr algn="just">
              <a:buFont typeface="Wingdings" pitchFamily="2" charset="2"/>
              <a:buChar char="§"/>
            </a:pPr>
            <a:endParaRPr lang="bg-BG"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Контейнер за съдържание 2"/>
          <p:cNvSpPr>
            <a:spLocks noGrp="1"/>
          </p:cNvSpPr>
          <p:nvPr>
            <p:ph idx="1"/>
          </p:nvPr>
        </p:nvSpPr>
        <p:spPr bwMode="auto">
          <a:xfrm>
            <a:off x="323850" y="1495326"/>
            <a:ext cx="8229600" cy="4525962"/>
          </a:xfrm>
          <a:noFill/>
          <a:ln>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
            </a:pPr>
            <a:r>
              <a:rPr lang="bg-BG" sz="2000" dirty="0" smtClean="0">
                <a:latin typeface="Times New Roman" pitchFamily="18" charset="0"/>
                <a:cs typeface="Times New Roman" pitchFamily="18" charset="0"/>
              </a:rPr>
              <a:t>Представените в проектния фиш разрешения за строеж трябва да отговарят на техническите проекти. Често те се отнасят за други подобекти или части от сградата.</a:t>
            </a:r>
            <a:endParaRPr lang="en-US" sz="2000" dirty="0" smtClean="0">
              <a:latin typeface="Times New Roman" pitchFamily="18" charset="0"/>
              <a:cs typeface="Times New Roman" pitchFamily="18" charset="0"/>
            </a:endParaRPr>
          </a:p>
          <a:p>
            <a:pPr algn="just">
              <a:buFont typeface="Wingdings" pitchFamily="2" charset="2"/>
              <a:buChar char="§"/>
            </a:pPr>
            <a:r>
              <a:rPr lang="bg-BG" sz="2000" dirty="0" smtClean="0">
                <a:latin typeface="Times New Roman" pitchFamily="18" charset="0"/>
                <a:cs typeface="Times New Roman" pitchFamily="18" charset="0"/>
              </a:rPr>
              <a:t> Проектите са изработени във форма и пълнота за издаване на разрешение за строеж. За направа на подробни КСС, следва подробностите по чертежите и записките да бъдат повече.</a:t>
            </a:r>
            <a:endParaRPr lang="en-US" sz="2000" dirty="0" smtClean="0">
              <a:latin typeface="Times New Roman" pitchFamily="18" charset="0"/>
              <a:cs typeface="Times New Roman" pitchFamily="18" charset="0"/>
            </a:endParaRPr>
          </a:p>
          <a:p>
            <a:pPr algn="just">
              <a:buFont typeface="Wingdings" pitchFamily="2" charset="2"/>
              <a:buChar char="§"/>
            </a:pPr>
            <a:r>
              <a:rPr lang="bg-BG" sz="2000" dirty="0" smtClean="0">
                <a:latin typeface="Times New Roman" pitchFamily="18" charset="0"/>
                <a:cs typeface="Times New Roman" pitchFamily="18" charset="0"/>
              </a:rPr>
              <a:t> Представяните документи трябва да са четливи копия. Често неспазването на това води до големи разминавания.</a:t>
            </a:r>
          </a:p>
          <a:p>
            <a:pPr algn="just">
              <a:buFont typeface="Wingdings" pitchFamily="2" charset="2"/>
              <a:buChar char="§"/>
            </a:pPr>
            <a:r>
              <a:rPr lang="bg-BG" sz="2000" dirty="0" smtClean="0">
                <a:latin typeface="Times New Roman" pitchFamily="18" charset="0"/>
                <a:cs typeface="Times New Roman" pitchFamily="18" charset="0"/>
              </a:rPr>
              <a:t>В техническите проекти се предвиждат дейности, които не с свързани с целите на схемите, а целят определено решаването на финансовите затруднения на бенефициентите по поддръжката и текущите ремонти на сградния фонд – боядисване, вътрешни дограми, ревизия на инсталации, не-свързани с енергийната ефективност.</a:t>
            </a:r>
          </a:p>
          <a:p>
            <a:pPr algn="just">
              <a:buFont typeface="Wingdings" pitchFamily="2" charset="2"/>
              <a:buChar char="§"/>
            </a:pPr>
            <a:endParaRPr lang="bg-BG" sz="22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bwMode="auto">
          <a:xfrm>
            <a:off x="395536" y="1495326"/>
            <a:ext cx="8229600" cy="4165922"/>
          </a:xfrm>
          <a:noFill/>
          <a:ln>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
            </a:pPr>
            <a:r>
              <a:rPr lang="bg-BG" sz="2200" dirty="0" smtClean="0">
                <a:latin typeface="Times New Roman" pitchFamily="18" charset="0"/>
                <a:cs typeface="Times New Roman" pitchFamily="18" charset="0"/>
              </a:rPr>
              <a:t>Предлагат се за интервенция обекти или под-обекти, които не са собственост на бенефициента.</a:t>
            </a:r>
          </a:p>
          <a:p>
            <a:pPr algn="just">
              <a:buFont typeface="Wingdings" pitchFamily="2" charset="2"/>
              <a:buChar char="§"/>
            </a:pPr>
            <a:r>
              <a:rPr lang="bg-BG" sz="2200" dirty="0" smtClean="0">
                <a:latin typeface="Times New Roman" pitchFamily="18" charset="0"/>
                <a:cs typeface="Times New Roman" pitchFamily="18" charset="0"/>
              </a:rPr>
              <a:t> В техническите проекти и разрешенията за строеж са включени обекти, които не са предложени за финансиране. При приемане на обекта, трябва да се завършат и те, но финансирани по друга линия. Това би създало проблем за едновременната реализация на всички обекти, както и отклоняване на ресурси към страничния обект.</a:t>
            </a:r>
          </a:p>
          <a:p>
            <a:pPr algn="just">
              <a:buFont typeface="Wingdings" pitchFamily="2" charset="2"/>
              <a:buChar char="§"/>
            </a:pPr>
            <a:r>
              <a:rPr lang="bg-BG" sz="2200" dirty="0" smtClean="0">
                <a:latin typeface="Times New Roman" pitchFamily="18" charset="0"/>
                <a:cs typeface="Times New Roman" pitchFamily="18" charset="0"/>
              </a:rPr>
              <a:t> Често се представят актове за общинска или държавна собственост, които на се актуални. Това ще затрудни определянето на лицата участници в строително-инвестиционния проект.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bwMode="auto">
          <a:xfrm>
            <a:off x="457200" y="1772816"/>
            <a:ext cx="8229600" cy="3484984"/>
          </a:xfrm>
          <a:noFill/>
          <a:ln>
            <a:miter lim="800000"/>
            <a:headEnd/>
            <a:tailEnd/>
          </a:ln>
        </p:spPr>
        <p:txBody>
          <a:bodyPr vert="horz" wrap="square" lIns="91440" tIns="45720" rIns="91440" bIns="45720" numCol="1" anchor="t" anchorCtr="0" compatLnSpc="1">
            <a:prstTxWarp prst="textNoShape">
              <a:avLst/>
            </a:prstTxWarp>
          </a:bodyPr>
          <a:lstStyle/>
          <a:p>
            <a:pPr algn="ctr">
              <a:lnSpc>
                <a:spcPct val="150000"/>
              </a:lnSpc>
              <a:buFont typeface="Arial" pitchFamily="34" charset="0"/>
              <a:buNone/>
            </a:pPr>
            <a:r>
              <a:rPr lang="bg-BG" b="1" dirty="0" smtClean="0">
                <a:latin typeface="Times New Roman" pitchFamily="18" charset="0"/>
                <a:cs typeface="Times New Roman" pitchFamily="18" charset="0"/>
              </a:rPr>
              <a:t>ДОБРИТЕ </a:t>
            </a:r>
          </a:p>
          <a:p>
            <a:pPr algn="ctr">
              <a:lnSpc>
                <a:spcPct val="150000"/>
              </a:lnSpc>
              <a:buFont typeface="Arial" pitchFamily="34" charset="0"/>
              <a:buNone/>
            </a:pPr>
            <a:r>
              <a:rPr lang="bg-BG" b="1" dirty="0" smtClean="0">
                <a:latin typeface="Times New Roman" pitchFamily="18" charset="0"/>
                <a:cs typeface="Times New Roman" pitchFamily="18" charset="0"/>
              </a:rPr>
              <a:t>ЕВРОПЕЙСКИ ПРАКТИКИ</a:t>
            </a:r>
          </a:p>
          <a:p>
            <a:pPr algn="ctr">
              <a:lnSpc>
                <a:spcPct val="150000"/>
              </a:lnSpc>
              <a:buFont typeface="Arial" pitchFamily="34" charset="0"/>
              <a:buNone/>
            </a:pPr>
            <a:r>
              <a:rPr lang="bg-BG" b="1" dirty="0" smtClean="0">
                <a:latin typeface="Times New Roman" pitchFamily="18" charset="0"/>
                <a:cs typeface="Times New Roman" pitchFamily="18" charset="0"/>
              </a:rPr>
              <a:t>В ИЗГРАЖДАНЕТО НА</a:t>
            </a:r>
          </a:p>
          <a:p>
            <a:pPr algn="ctr">
              <a:lnSpc>
                <a:spcPct val="150000"/>
              </a:lnSpc>
              <a:buFont typeface="Arial" pitchFamily="34" charset="0"/>
              <a:buNone/>
            </a:pPr>
            <a:r>
              <a:rPr lang="bg-BG" b="1" dirty="0" smtClean="0">
                <a:latin typeface="Times New Roman" pitchFamily="18" charset="0"/>
                <a:cs typeface="Times New Roman" pitchFamily="18" charset="0"/>
              </a:rPr>
              <a:t>ОНКОЛОГИЧНИ БОЛНИЦИ</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4"/>
          <p:cNvSpPr>
            <a:spLocks noChangeArrowheads="1"/>
          </p:cNvSpPr>
          <p:nvPr/>
        </p:nvSpPr>
        <p:spPr bwMode="auto">
          <a:xfrm>
            <a:off x="142844" y="1340768"/>
            <a:ext cx="5786478" cy="1136664"/>
          </a:xfrm>
          <a:prstGeom prst="rect">
            <a:avLst/>
          </a:prstGeom>
          <a:noFill/>
          <a:ln w="9525">
            <a:noFill/>
            <a:miter lim="800000"/>
            <a:headEnd/>
            <a:tailEnd/>
          </a:ln>
        </p:spPr>
        <p:txBody>
          <a:bodyPr/>
          <a:lstStyle/>
          <a:p>
            <a:pPr algn="just"/>
            <a:r>
              <a:rPr lang="bg-BG" sz="1200" b="1" dirty="0" smtClean="0">
                <a:effectLst>
                  <a:outerShdw blurRad="38100" dist="38100" dir="2700000" algn="tl">
                    <a:srgbClr val="000000">
                      <a:alpha val="43137"/>
                    </a:srgbClr>
                  </a:outerShdw>
                </a:effectLst>
                <a:latin typeface="Times New Roman" pitchFamily="18" charset="0"/>
                <a:cs typeface="Times New Roman" pitchFamily="18" charset="0"/>
              </a:rPr>
              <a:t>БОЛНИЦА ДОРНБРИН В АВСТРИЯ</a:t>
            </a:r>
            <a:endParaRPr lang="en-US" sz="1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r>
              <a:rPr lang="en-US" sz="1200" b="1" dirty="0">
                <a:effectLst>
                  <a:outerShdw blurRad="38100" dist="38100" dir="2700000" algn="tl">
                    <a:srgbClr val="000000">
                      <a:alpha val="43137"/>
                    </a:srgbClr>
                  </a:outerShdw>
                </a:effectLst>
                <a:latin typeface="Times New Roman" pitchFamily="18" charset="0"/>
                <a:cs typeface="Times New Roman" pitchFamily="18" charset="0"/>
              </a:rPr>
              <a:t>	</a:t>
            </a:r>
            <a:r>
              <a:rPr lang="bg-BG" sz="12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bg-BG" sz="1200" b="1" dirty="0" smtClean="0">
                <a:effectLst>
                  <a:outerShdw blurRad="38100" dist="38100" dir="2700000" algn="tl">
                    <a:srgbClr val="000000">
                      <a:alpha val="43137"/>
                    </a:srgbClr>
                  </a:outerShdw>
                </a:effectLst>
                <a:latin typeface="Times New Roman" pitchFamily="18" charset="0"/>
                <a:cs typeface="Times New Roman" pitchFamily="18" charset="0"/>
                <a:hlinkClick r:id="rId2"/>
              </a:rPr>
              <a:t>–</a:t>
            </a:r>
            <a:r>
              <a:rPr lang="bg-BG" sz="12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bg-BG" sz="1200" b="1" cap="all" dirty="0" smtClean="0">
                <a:effectLst>
                  <a:outerShdw blurRad="38100" dist="38100" dir="2700000" algn="tl">
                    <a:srgbClr val="000000">
                      <a:alpha val="43137"/>
                    </a:srgbClr>
                  </a:outerShdw>
                </a:effectLst>
                <a:latin typeface="Times New Roman" pitchFamily="18" charset="0"/>
                <a:cs typeface="Times New Roman" pitchFamily="18" charset="0"/>
                <a:hlinkClick r:id="rId2"/>
              </a:rPr>
              <a:t>GOHM &amp; HIESSBERGER ARCHITEKTEN</a:t>
            </a:r>
            <a:endParaRPr lang="bg-BG" sz="1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r>
              <a:rPr lang="bg-BG" sz="1200" dirty="0" smtClean="0">
                <a:latin typeface="Times New Roman" pitchFamily="18" charset="0"/>
                <a:cs typeface="Times New Roman" pitchFamily="18" charset="0"/>
              </a:rPr>
              <a:t>Сградата е развита на основата на недовършен гараж. Оформени са два офисни етажа с метална осем метрова конструкция. Чрез пешеходен мост основното тяло е свързано с паркинга. Цялата медицинска техника е разположена на двата етажа, като естетиката на сградата се оформя със светлинни системи с абстрактни изображения. Работи се с богат набор от материали.</a:t>
            </a:r>
            <a:endParaRPr lang="bg-BG" sz="1200" dirty="0">
              <a:latin typeface="Times New Roman" pitchFamily="18" charset="0"/>
              <a:cs typeface="Times New Roman" pitchFamily="18" charset="0"/>
            </a:endParaRPr>
          </a:p>
        </p:txBody>
      </p:sp>
      <p:pic>
        <p:nvPicPr>
          <p:cNvPr id="5" name="Picture 4" descr="Hospital%20Dornbirn 11.jpg"/>
          <p:cNvPicPr>
            <a:picLocks noChangeAspect="1"/>
          </p:cNvPicPr>
          <p:nvPr/>
        </p:nvPicPr>
        <p:blipFill>
          <a:blip r:embed="rId3" cstate="print"/>
          <a:stretch>
            <a:fillRect/>
          </a:stretch>
        </p:blipFill>
        <p:spPr>
          <a:xfrm>
            <a:off x="763113" y="2696571"/>
            <a:ext cx="3952903" cy="2964677"/>
          </a:xfrm>
          <a:prstGeom prst="rect">
            <a:avLst/>
          </a:prstGeom>
          <a:ln>
            <a:noFill/>
          </a:ln>
          <a:effectLst>
            <a:softEdge rad="112500"/>
          </a:effectLst>
        </p:spPr>
      </p:pic>
      <p:pic>
        <p:nvPicPr>
          <p:cNvPr id="6" name="Picture 5" descr="Hospital%20Dornbirn.jpg"/>
          <p:cNvPicPr>
            <a:picLocks noChangeAspect="1"/>
          </p:cNvPicPr>
          <p:nvPr/>
        </p:nvPicPr>
        <p:blipFill>
          <a:blip r:embed="rId4" cstate="print"/>
          <a:stretch>
            <a:fillRect/>
          </a:stretch>
        </p:blipFill>
        <p:spPr>
          <a:xfrm>
            <a:off x="5940152" y="1700808"/>
            <a:ext cx="2931041" cy="373857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bwMode="auto">
          <a:xfrm>
            <a:off x="429933" y="1565912"/>
            <a:ext cx="8318531" cy="1143008"/>
          </a:xfrm>
          <a:noFill/>
          <a:ln>
            <a:miter lim="800000"/>
            <a:headEnd/>
            <a:tailEnd/>
          </a:ln>
        </p:spPr>
        <p:txBody>
          <a:bodyPr vert="horz" wrap="square" lIns="91440" tIns="45720" rIns="91440" bIns="45720" numCol="1" anchor="t" anchorCtr="0" compatLnSpc="1">
            <a:prstTxWarp prst="textNoShape">
              <a:avLst/>
            </a:prstTxWarp>
          </a:bodyPr>
          <a:lstStyle/>
          <a:p>
            <a:pPr>
              <a:buNone/>
            </a:pPr>
            <a:r>
              <a:rPr lang="bg-BG" sz="1200" b="1" cap="all" dirty="0" smtClean="0">
                <a:effectLst>
                  <a:outerShdw blurRad="38100" dist="38100" dir="2700000" algn="tl">
                    <a:srgbClr val="000000">
                      <a:alpha val="43137"/>
                    </a:srgbClr>
                  </a:outerShdw>
                </a:effectLst>
                <a:latin typeface="Times New Roman" pitchFamily="18" charset="0"/>
                <a:cs typeface="Times New Roman" pitchFamily="18" charset="0"/>
              </a:rPr>
              <a:t>КОНСУЛТАНТСКИ ЦЕНТЪР на ДАТСКОТО ОБЩЕСТВО </a:t>
            </a:r>
            <a:endParaRPr lang="en-US" sz="1200" b="1" cap="all"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r>
              <a:rPr lang="en-US" sz="1200" b="1" cap="all" dirty="0" smtClean="0">
                <a:effectLst>
                  <a:outerShdw blurRad="38100" dist="38100" dir="2700000" algn="tl">
                    <a:srgbClr val="000000">
                      <a:alpha val="43137"/>
                    </a:srgbClr>
                  </a:outerShdw>
                </a:effectLst>
                <a:latin typeface="Times New Roman" pitchFamily="18" charset="0"/>
                <a:cs typeface="Times New Roman" pitchFamily="18" charset="0"/>
              </a:rPr>
              <a:t>					</a:t>
            </a:r>
            <a:r>
              <a:rPr lang="bg-BG" sz="1200" b="1" cap="all" dirty="0" smtClean="0">
                <a:effectLst>
                  <a:outerShdw blurRad="38100" dist="38100" dir="2700000" algn="tl">
                    <a:srgbClr val="000000">
                      <a:alpha val="43137"/>
                    </a:srgbClr>
                  </a:outerShdw>
                </a:effectLst>
                <a:latin typeface="Times New Roman" pitchFamily="18" charset="0"/>
                <a:cs typeface="Times New Roman" pitchFamily="18" charset="0"/>
              </a:rPr>
              <a:t>ЗА БОРБА С РАКА  - АРХУС - </a:t>
            </a:r>
            <a:r>
              <a:rPr lang="bg-BG" sz="1200" b="1" cap="all" dirty="0" smtClean="0">
                <a:effectLst>
                  <a:outerShdw blurRad="38100" dist="38100" dir="2700000" algn="tl">
                    <a:srgbClr val="000000">
                      <a:alpha val="43137"/>
                    </a:srgbClr>
                  </a:outerShdw>
                </a:effectLst>
                <a:latin typeface="Times New Roman" pitchFamily="18" charset="0"/>
                <a:cs typeface="Times New Roman" pitchFamily="18" charset="0"/>
                <a:hlinkClick r:id="rId2"/>
              </a:rPr>
              <a:t>ГЕРИ ПАРТНЬОРИ</a:t>
            </a:r>
            <a:endParaRPr lang="bg-BG" sz="1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r>
              <a:rPr lang="en-US" sz="1200" dirty="0" smtClean="0">
                <a:latin typeface="Times New Roman" pitchFamily="18" charset="0"/>
                <a:cs typeface="Times New Roman" pitchFamily="18" charset="0"/>
              </a:rPr>
              <a:t>	</a:t>
            </a:r>
            <a:r>
              <a:rPr lang="bg-BG" sz="1200" dirty="0" smtClean="0">
                <a:latin typeface="Times New Roman" pitchFamily="18" charset="0"/>
                <a:cs typeface="Times New Roman" pitchFamily="18" charset="0"/>
              </a:rPr>
              <a:t>Датското общество за борба с рака строи първия си неинституционално консултантски център. Новият център за консултиране представлява обновяването на сграда съществуваща от 1908, проектирана от датския архитект Рудолф Клаусен, който служи като вход към Aarhus Hospital campus.</a:t>
            </a:r>
          </a:p>
        </p:txBody>
      </p:sp>
      <p:pic>
        <p:nvPicPr>
          <p:cNvPr id="5" name="Picture 4" descr="3402_l.jpg"/>
          <p:cNvPicPr>
            <a:picLocks noChangeAspect="1"/>
          </p:cNvPicPr>
          <p:nvPr/>
        </p:nvPicPr>
        <p:blipFill>
          <a:blip r:embed="rId3" cstate="print"/>
          <a:stretch>
            <a:fillRect/>
          </a:stretch>
        </p:blipFill>
        <p:spPr>
          <a:xfrm>
            <a:off x="4499992" y="2691356"/>
            <a:ext cx="4064524" cy="2609852"/>
          </a:xfrm>
          <a:prstGeom prst="rect">
            <a:avLst/>
          </a:prstGeom>
          <a:ln>
            <a:noFill/>
          </a:ln>
          <a:effectLst>
            <a:softEdge rad="112500"/>
          </a:effectLst>
        </p:spPr>
      </p:pic>
      <p:pic>
        <p:nvPicPr>
          <p:cNvPr id="6" name="Picture 5" descr="4348_l.jpg"/>
          <p:cNvPicPr>
            <a:picLocks noChangeAspect="1"/>
          </p:cNvPicPr>
          <p:nvPr/>
        </p:nvPicPr>
        <p:blipFill>
          <a:blip r:embed="rId4" cstate="print"/>
          <a:stretch>
            <a:fillRect/>
          </a:stretch>
        </p:blipFill>
        <p:spPr>
          <a:xfrm>
            <a:off x="782968" y="2928934"/>
            <a:ext cx="3428992" cy="25717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bwMode="auto">
          <a:xfrm>
            <a:off x="2747672" y="1268760"/>
            <a:ext cx="6000792" cy="1660174"/>
          </a:xfrm>
          <a:noFill/>
          <a:ln>
            <a:miter lim="800000"/>
            <a:headEnd/>
            <a:tailEnd/>
          </a:ln>
        </p:spPr>
        <p:txBody>
          <a:bodyPr vert="horz" wrap="square" lIns="91440" tIns="45720" rIns="91440" bIns="45720" numCol="1" anchor="t" anchorCtr="0" compatLnSpc="1">
            <a:prstTxWarp prst="textNoShape">
              <a:avLst/>
            </a:prstTxWarp>
          </a:bodyPr>
          <a:lstStyle/>
          <a:p>
            <a:pPr>
              <a:buNone/>
            </a:pPr>
            <a:r>
              <a:rPr lang="bg-BG" sz="1200" b="1" cap="all" dirty="0" smtClean="0">
                <a:effectLst>
                  <a:outerShdw blurRad="38100" dist="38100" dir="2700000" algn="tl">
                    <a:srgbClr val="000000">
                      <a:alpha val="43137"/>
                    </a:srgbClr>
                  </a:outerShdw>
                </a:effectLst>
                <a:latin typeface="Times New Roman" pitchFamily="18" charset="0"/>
                <a:cs typeface="Times New Roman" pitchFamily="18" charset="0"/>
              </a:rPr>
              <a:t>РАЗШИРЯВАНЕ НА БОЛНИЦА </a:t>
            </a:r>
            <a:endParaRPr lang="en-US" sz="1200" b="1" cap="all"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r>
              <a:rPr lang="bg-BG" sz="1200" b="1" cap="all" dirty="0" smtClean="0">
                <a:effectLst>
                  <a:outerShdw blurRad="38100" dist="38100" dir="2700000" algn="tl">
                    <a:srgbClr val="000000">
                      <a:alpha val="43137"/>
                    </a:srgbClr>
                  </a:outerShdw>
                </a:effectLst>
                <a:latin typeface="Times New Roman" pitchFamily="18" charset="0"/>
                <a:cs typeface="Times New Roman" pitchFamily="18" charset="0"/>
              </a:rPr>
              <a:t>MARTINI – грьонинген холандия –</a:t>
            </a:r>
            <a:r>
              <a:rPr lang="en-US" sz="1200" b="1" cap="all" dirty="0" smtClean="0">
                <a:effectLst>
                  <a:outerShdw blurRad="38100" dist="38100" dir="2700000" algn="tl">
                    <a:srgbClr val="000000">
                      <a:alpha val="43137"/>
                    </a:srgbClr>
                  </a:outerShdw>
                </a:effectLst>
                <a:latin typeface="Times New Roman" pitchFamily="18" charset="0"/>
                <a:cs typeface="Times New Roman" pitchFamily="18" charset="0"/>
              </a:rPr>
              <a:t> seed architects</a:t>
            </a:r>
            <a:endParaRPr lang="bg-BG" sz="12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buNone/>
            </a:pPr>
            <a:r>
              <a:rPr lang="en-US" sz="1200" b="1" cap="all" dirty="0" smtClean="0">
                <a:latin typeface="Times New Roman" pitchFamily="18" charset="0"/>
                <a:cs typeface="Times New Roman" pitchFamily="18" charset="0"/>
              </a:rPr>
              <a:t> 	</a:t>
            </a:r>
            <a:r>
              <a:rPr lang="bg-BG" sz="1200" dirty="0" smtClean="0">
                <a:latin typeface="Times New Roman" pitchFamily="18" charset="0"/>
                <a:cs typeface="Times New Roman" pitchFamily="18" charset="0"/>
              </a:rPr>
              <a:t>Обединяването на Мартини болница в 1991 е направено за по-голяма и по-ефективна организация и за да се даде възможност за по-добро здравеопазване. Завършването на този синтез се реализира през 2007 г. Сградата е решена чрез комбиниране на функционалност, гъвкавост, бюджетни ограничения и красота в интригуващ дизайн. Изборът на материали е нарочно ограничено. Остъклената фасада отразява постоянно променящите се образи от околното пространство.</a:t>
            </a:r>
            <a:endParaRPr lang="bg-BG" sz="1200" dirty="0">
              <a:latin typeface="Times New Roman" pitchFamily="18" charset="0"/>
              <a:cs typeface="Times New Roman" pitchFamily="18" charset="0"/>
            </a:endParaRPr>
          </a:p>
        </p:txBody>
      </p:sp>
      <p:pic>
        <p:nvPicPr>
          <p:cNvPr id="5" name="Picture 4" descr="5146_l.jpg"/>
          <p:cNvPicPr>
            <a:picLocks noChangeAspect="1"/>
          </p:cNvPicPr>
          <p:nvPr/>
        </p:nvPicPr>
        <p:blipFill>
          <a:blip r:embed="rId2" cstate="print"/>
          <a:stretch>
            <a:fillRect/>
          </a:stretch>
        </p:blipFill>
        <p:spPr>
          <a:xfrm>
            <a:off x="251465" y="1549139"/>
            <a:ext cx="2573007" cy="3857628"/>
          </a:xfrm>
          <a:prstGeom prst="rect">
            <a:avLst/>
          </a:prstGeom>
          <a:ln>
            <a:noFill/>
          </a:ln>
          <a:effectLst>
            <a:softEdge rad="112500"/>
          </a:effectLst>
        </p:spPr>
      </p:pic>
      <p:pic>
        <p:nvPicPr>
          <p:cNvPr id="6" name="Picture 5" descr="Martini%20Hospital%20Extension - 1.jpg"/>
          <p:cNvPicPr>
            <a:picLocks noChangeAspect="1"/>
          </p:cNvPicPr>
          <p:nvPr/>
        </p:nvPicPr>
        <p:blipFill>
          <a:blip r:embed="rId3" cstate="print"/>
          <a:stretch>
            <a:fillRect/>
          </a:stretch>
        </p:blipFill>
        <p:spPr>
          <a:xfrm>
            <a:off x="4283968" y="2928934"/>
            <a:ext cx="3893601" cy="259700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bwMode="auto">
          <a:xfrm>
            <a:off x="323850" y="1485454"/>
            <a:ext cx="8391554" cy="1439490"/>
          </a:xfrm>
          <a:noFill/>
          <a:ln>
            <a:miter lim="800000"/>
            <a:headEnd/>
            <a:tailEnd/>
          </a:ln>
        </p:spPr>
        <p:txBody>
          <a:bodyPr vert="horz" wrap="square" lIns="91440" tIns="45720" rIns="91440" bIns="45720" numCol="1" anchor="t" anchorCtr="0" compatLnSpc="1">
            <a:prstTxWarp prst="textNoShape">
              <a:avLst/>
            </a:prstTxWarp>
          </a:bodyPr>
          <a:lstStyle/>
          <a:p>
            <a:pPr>
              <a:buNone/>
            </a:pPr>
            <a:r>
              <a:rPr lang="bg-BG" sz="1200" b="1" cap="all" dirty="0" smtClean="0">
                <a:effectLst>
                  <a:outerShdw blurRad="38100" dist="38100" dir="2700000" algn="tl">
                    <a:srgbClr val="000000">
                      <a:alpha val="43137"/>
                    </a:srgbClr>
                  </a:outerShdw>
                </a:effectLst>
                <a:latin typeface="Times New Roman" pitchFamily="18" charset="0"/>
                <a:cs typeface="Times New Roman" pitchFamily="18" charset="0"/>
              </a:rPr>
              <a:t>CANCER CENTER - АМСТЕРДАМ - </a:t>
            </a:r>
            <a:r>
              <a:rPr lang="bg-BG" sz="1200" b="1" cap="all" dirty="0" smtClean="0">
                <a:effectLst>
                  <a:outerShdw blurRad="38100" dist="38100" dir="2700000" algn="tl">
                    <a:srgbClr val="000000">
                      <a:alpha val="43137"/>
                    </a:srgbClr>
                  </a:outerShdw>
                </a:effectLst>
                <a:latin typeface="Times New Roman" pitchFamily="18" charset="0"/>
                <a:cs typeface="Times New Roman" pitchFamily="18" charset="0"/>
                <a:hlinkClick r:id="rId2"/>
              </a:rPr>
              <a:t>MVRDV</a:t>
            </a:r>
            <a:endParaRPr lang="bg-BG" sz="1200"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r>
              <a:rPr lang="en-US" sz="1200" dirty="0" smtClean="0">
                <a:latin typeface="Times New Roman" pitchFamily="18" charset="0"/>
                <a:cs typeface="Times New Roman" pitchFamily="18" charset="0"/>
              </a:rPr>
              <a:t>	</a:t>
            </a:r>
            <a:r>
              <a:rPr lang="bg-BG" sz="1200" dirty="0" smtClean="0">
                <a:latin typeface="Times New Roman" pitchFamily="18" charset="0"/>
                <a:cs typeface="Times New Roman" pitchFamily="18" charset="0"/>
              </a:rPr>
              <a:t>Cancer Center Амстердам (CCA) е построен в непосредствена близост до </a:t>
            </a:r>
            <a:r>
              <a:rPr lang="en-US" sz="1200" dirty="0" smtClean="0">
                <a:latin typeface="Times New Roman" pitchFamily="18" charset="0"/>
                <a:cs typeface="Times New Roman" pitchFamily="18" charset="0"/>
              </a:rPr>
              <a:t>VU </a:t>
            </a:r>
            <a:r>
              <a:rPr lang="bg-BG" sz="1200" dirty="0" smtClean="0">
                <a:latin typeface="Times New Roman" pitchFamily="18" charset="0"/>
                <a:cs typeface="Times New Roman" pitchFamily="18" charset="0"/>
              </a:rPr>
              <a:t>Медицински център (VUmc). Това е академичен онкологичен диагностичен център за изследване и лечение. CCA се финансира основно чрез частни средства и затова изградили своята полу-постоянни жилища с сглобяеми строителни елементи, които изглеждат като подредени контейнери. Сградата е на седем етажа, всеки от които обхваща около 1425 m2.Целият комплекс е построен в рамките на една година.Екипът на членовете на проекта подкрепи CCA чрез предоставяне на системата на сградата и техните служби за разходоориентираност на цените.</a:t>
            </a:r>
            <a:endParaRPr lang="bg-BG" sz="1200" dirty="0">
              <a:latin typeface="Times New Roman" pitchFamily="18" charset="0"/>
              <a:cs typeface="Times New Roman" pitchFamily="18" charset="0"/>
            </a:endParaRPr>
          </a:p>
        </p:txBody>
      </p:sp>
      <p:pic>
        <p:nvPicPr>
          <p:cNvPr id="5" name="Picture 4" descr="Cancer%20Center%20Amsterdam 11.jpg"/>
          <p:cNvPicPr>
            <a:picLocks noChangeAspect="1"/>
          </p:cNvPicPr>
          <p:nvPr/>
        </p:nvPicPr>
        <p:blipFill>
          <a:blip r:embed="rId3" cstate="print"/>
          <a:stretch>
            <a:fillRect/>
          </a:stretch>
        </p:blipFill>
        <p:spPr>
          <a:xfrm>
            <a:off x="423498" y="2928934"/>
            <a:ext cx="3500430" cy="2625323"/>
          </a:xfrm>
          <a:prstGeom prst="rect">
            <a:avLst/>
          </a:prstGeom>
          <a:ln>
            <a:noFill/>
          </a:ln>
          <a:effectLst>
            <a:softEdge rad="112500"/>
          </a:effectLst>
        </p:spPr>
      </p:pic>
      <p:pic>
        <p:nvPicPr>
          <p:cNvPr id="6" name="Picture 5" descr="Cancer%20Center%20Amsterdam.jpg"/>
          <p:cNvPicPr>
            <a:picLocks noChangeAspect="1"/>
          </p:cNvPicPr>
          <p:nvPr/>
        </p:nvPicPr>
        <p:blipFill>
          <a:blip r:embed="rId4" cstate="print"/>
          <a:stretch>
            <a:fillRect/>
          </a:stretch>
        </p:blipFill>
        <p:spPr>
          <a:xfrm>
            <a:off x="4203923" y="2611189"/>
            <a:ext cx="4464896" cy="297805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251520" y="1484313"/>
            <a:ext cx="8229600" cy="3960812"/>
          </a:xfrm>
          <a:noFill/>
          <a:ln>
            <a:miter lim="800000"/>
            <a:headEnd/>
            <a:tailEnd/>
          </a:ln>
        </p:spPr>
        <p:txBody>
          <a:bodyPr vert="horz" wrap="square" lIns="91440" tIns="45720" rIns="91440" bIns="45720" numCol="1" anchor="t" anchorCtr="0" compatLnSpc="1">
            <a:prstTxWarp prst="textNoShape">
              <a:avLst/>
            </a:prstTxWarp>
          </a:bodyPr>
          <a:lstStyle/>
          <a:p>
            <a:pPr algn="just">
              <a:buNone/>
            </a:pPr>
            <a:r>
              <a:rPr lang="bg-BG" sz="2200" b="1" dirty="0" smtClean="0">
                <a:latin typeface="Times New Roman" pitchFamily="18" charset="0"/>
                <a:cs typeface="Times New Roman" pitchFamily="18" charset="0"/>
              </a:rPr>
              <a:t>Компонент 3:</a:t>
            </a:r>
            <a:r>
              <a:rPr lang="bg-BG" sz="2200" dirty="0" smtClean="0">
                <a:latin typeface="Times New Roman" pitchFamily="18" charset="0"/>
                <a:cs typeface="Times New Roman" pitchFamily="18" charset="0"/>
              </a:rPr>
              <a:t> Подкрепа за центрове за лечение и диагностика на онкологични заболявания с национално значение</a:t>
            </a:r>
          </a:p>
          <a:p>
            <a:pPr algn="just">
              <a:buFont typeface="Wingdings" pitchFamily="2" charset="2"/>
              <a:buChar char="§"/>
            </a:pPr>
            <a:r>
              <a:rPr lang="bg-BG" sz="2200" dirty="0" smtClean="0">
                <a:latin typeface="Times New Roman" pitchFamily="18" charset="0"/>
                <a:cs typeface="Times New Roman" pitchFamily="18" charset="0"/>
              </a:rPr>
              <a:t>Реконструкция, ремонт, разширение на държавни лечебни заведения с лъчетерапевтични звена, свързани със социално значими онкологични заболявания;</a:t>
            </a:r>
          </a:p>
          <a:p>
            <a:pPr algn="just">
              <a:buFont typeface="Wingdings" pitchFamily="2" charset="2"/>
              <a:buChar char="§"/>
            </a:pPr>
            <a:r>
              <a:rPr lang="bg-BG" sz="2200" dirty="0" smtClean="0">
                <a:latin typeface="Times New Roman" pitchFamily="18" charset="0"/>
                <a:cs typeface="Times New Roman" pitchFamily="18" charset="0"/>
              </a:rPr>
              <a:t>Доставка на подходящо оборудване на държавни лечебни заведения с лъчетерапевтични звена, свързани със социално значими онкологични заболявания</a:t>
            </a:r>
            <a:r>
              <a:rPr lang="en-US" sz="2200" dirty="0" smtClean="0">
                <a:latin typeface="Times New Roman" pitchFamily="18" charset="0"/>
                <a:cs typeface="Times New Roman" pitchFamily="18" charset="0"/>
              </a:rPr>
              <a:t>. </a:t>
            </a:r>
            <a:r>
              <a:rPr lang="bg-BG" sz="2200" dirty="0" smtClean="0">
                <a:latin typeface="Times New Roman" pitchFamily="18" charset="0"/>
                <a:cs typeface="Times New Roman" pitchFamily="18" charset="0"/>
              </a:rPr>
              <a:t>Оборудването, за което се кандидатства, трябва да е свързано с изпълнението на съответните медицински услуги, които се предоставят, т.е. да бъде свързано с целите и цялостната концепция на проекта;</a:t>
            </a:r>
            <a:endParaRPr lang="bg-BG"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bwMode="auto">
          <a:xfrm>
            <a:off x="35496" y="1412776"/>
            <a:ext cx="8172047" cy="1231893"/>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1200" b="1" cap="all" dirty="0" smtClean="0">
                <a:effectLst>
                  <a:outerShdw blurRad="38100" dist="38100" dir="2700000" algn="tl">
                    <a:srgbClr val="000000">
                      <a:alpha val="43137"/>
                    </a:srgbClr>
                  </a:outerShdw>
                </a:effectLst>
                <a:latin typeface="Times New Roman" pitchFamily="18" charset="0"/>
                <a:cs typeface="Times New Roman" pitchFamily="18" charset="0"/>
              </a:rPr>
              <a:t>	</a:t>
            </a:r>
            <a:r>
              <a:rPr lang="bg-BG" sz="1200" b="1" cap="all" dirty="0" smtClean="0">
                <a:effectLst>
                  <a:outerShdw blurRad="38100" dist="38100" dir="2700000" algn="tl">
                    <a:srgbClr val="000000">
                      <a:alpha val="43137"/>
                    </a:srgbClr>
                  </a:outerShdw>
                </a:effectLst>
                <a:latin typeface="Times New Roman" pitchFamily="18" charset="0"/>
                <a:cs typeface="Times New Roman" pitchFamily="18" charset="0"/>
              </a:rPr>
              <a:t>БОЛНИЦА "АЛБЕРТ ШВАЙЦЕР", ФАЗА 2 – дордрехт, холандия - </a:t>
            </a:r>
            <a:r>
              <a:rPr lang="bg-BG" sz="1200" b="1" dirty="0" smtClean="0">
                <a:effectLst>
                  <a:outerShdw blurRad="38100" dist="38100" dir="2700000" algn="tl">
                    <a:srgbClr val="000000">
                      <a:alpha val="43137"/>
                    </a:srgbClr>
                  </a:outerShdw>
                </a:effectLst>
                <a:latin typeface="Times New Roman" pitchFamily="18" charset="0"/>
                <a:cs typeface="Times New Roman" pitchFamily="18" charset="0"/>
                <a:hlinkClick r:id="rId2" tooltip="вноски повече от EGM_architecten"/>
              </a:rPr>
              <a:t>EGM_architecten</a:t>
            </a:r>
            <a:endParaRPr lang="bg-BG" sz="12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buNone/>
            </a:pPr>
            <a:r>
              <a:rPr lang="en-US" sz="1200" dirty="0" smtClean="0">
                <a:latin typeface="Times New Roman" pitchFamily="18" charset="0"/>
                <a:cs typeface="Times New Roman" pitchFamily="18" charset="0"/>
              </a:rPr>
              <a:t>	</a:t>
            </a:r>
            <a:r>
              <a:rPr lang="bg-BG" sz="1200" dirty="0" smtClean="0">
                <a:latin typeface="Times New Roman" pitchFamily="18" charset="0"/>
                <a:cs typeface="Times New Roman" pitchFamily="18" charset="0"/>
              </a:rPr>
              <a:t>Дордрехт Gezondheidspark съчетава спорт, живот, пазаруване, образование и грижи. Това е напълно модернизираната болница "Алберт Швайцер". Също така са и новите сгради - нова радиационна на онкологичния отдел. Болницата "Алберт Швайцер" е създаден от EGM в средата на осемдесетте години.  Болницата е коренно модернизиран и е разширена болнична медицинска помощ. Старите спортни съоръжения, южно от болницата са били възстановени и разширени, за да включат пързалка, фитнес център, басейн и спортна зала.</a:t>
            </a:r>
            <a:endParaRPr lang="bg-BG" sz="1200" dirty="0">
              <a:latin typeface="Times New Roman" pitchFamily="18" charset="0"/>
              <a:cs typeface="Times New Roman" pitchFamily="18" charset="0"/>
            </a:endParaRPr>
          </a:p>
        </p:txBody>
      </p:sp>
      <p:pic>
        <p:nvPicPr>
          <p:cNvPr id="5" name="Picture 4" descr="Albert%20Schweitzer%20Hospital%2C%20Phase%202 11.jpg"/>
          <p:cNvPicPr>
            <a:picLocks noChangeAspect="1"/>
          </p:cNvPicPr>
          <p:nvPr/>
        </p:nvPicPr>
        <p:blipFill>
          <a:blip r:embed="rId3" cstate="print"/>
          <a:stretch>
            <a:fillRect/>
          </a:stretch>
        </p:blipFill>
        <p:spPr>
          <a:xfrm>
            <a:off x="4283968" y="2564904"/>
            <a:ext cx="4466135" cy="3013769"/>
          </a:xfrm>
          <a:prstGeom prst="rect">
            <a:avLst/>
          </a:prstGeom>
          <a:ln>
            <a:noFill/>
          </a:ln>
          <a:effectLst>
            <a:softEdge rad="112500"/>
          </a:effectLst>
        </p:spPr>
      </p:pic>
      <p:pic>
        <p:nvPicPr>
          <p:cNvPr id="6" name="Picture 5" descr="Albert%20Schweitzer%20Hospital%2C%20Phase%202.jpg"/>
          <p:cNvPicPr>
            <a:picLocks noChangeAspect="1"/>
          </p:cNvPicPr>
          <p:nvPr/>
        </p:nvPicPr>
        <p:blipFill>
          <a:blip r:embed="rId4" cstate="print"/>
          <a:stretch>
            <a:fillRect/>
          </a:stretch>
        </p:blipFill>
        <p:spPr>
          <a:xfrm>
            <a:off x="494296" y="2886302"/>
            <a:ext cx="3717664" cy="24869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bwMode="auto">
          <a:xfrm>
            <a:off x="0" y="4221088"/>
            <a:ext cx="8858280" cy="1500198"/>
          </a:xfrm>
          <a:noFill/>
          <a:ln>
            <a:miter lim="800000"/>
            <a:headEnd/>
            <a:tailEnd/>
          </a:ln>
        </p:spPr>
        <p:txBody>
          <a:bodyPr vert="horz" wrap="square" lIns="91440" tIns="45720" rIns="91440" bIns="45720" numCol="1" anchor="t" anchorCtr="0" compatLnSpc="1">
            <a:prstTxWarp prst="textNoShape">
              <a:avLst/>
            </a:prstTxWarp>
          </a:bodyPr>
          <a:lstStyle/>
          <a:p>
            <a:pPr algn="just">
              <a:buNone/>
            </a:pPr>
            <a:r>
              <a:rPr lang="en-US" sz="1200" b="1" cap="all" dirty="0" smtClean="0">
                <a:effectLst>
                  <a:outerShdw blurRad="38100" dist="38100" dir="2700000" algn="tl">
                    <a:srgbClr val="000000">
                      <a:alpha val="43137"/>
                    </a:srgbClr>
                  </a:outerShdw>
                </a:effectLst>
                <a:latin typeface="Times New Roman" pitchFamily="18" charset="0"/>
                <a:cs typeface="Times New Roman" pitchFamily="18" charset="0"/>
              </a:rPr>
              <a:t>	</a:t>
            </a:r>
            <a:r>
              <a:rPr lang="bg-BG" sz="1200" b="1" cap="all" dirty="0" smtClean="0">
                <a:effectLst>
                  <a:outerShdw blurRad="38100" dist="38100" dir="2700000" algn="tl">
                    <a:srgbClr val="000000">
                      <a:alpha val="43137"/>
                    </a:srgbClr>
                  </a:outerShdw>
                </a:effectLst>
                <a:latin typeface="Times New Roman" pitchFamily="18" charset="0"/>
                <a:cs typeface="Times New Roman" pitchFamily="18" charset="0"/>
              </a:rPr>
              <a:t>VERBEETEN ИНСТИТУТ </a:t>
            </a:r>
            <a:r>
              <a:rPr lang="bg-BG" sz="1200" dirty="0" smtClean="0">
                <a:latin typeface="Times New Roman" pitchFamily="18" charset="0"/>
                <a:cs typeface="Times New Roman" pitchFamily="18" charset="0"/>
              </a:rPr>
              <a:t>е специализирана болница, където клиничната грижа се предоставя в областта на радио-терапевтичната онкология и нуклеарна медицина. За да обслужва по-добре своите пациенти Института постигна нов клон в Jeroen Bosch болница в Хертогенбош. Прозрачност, естествена светлина, цвят и пространство са от решаващо значение при проектирането. Откритост на институцията, наред с други неща е отразено в откритите за чакане области, които са свързани помежду си. По своя външен вид, местоположение и разликата във височината на тавана, всяка зона за изчакване има свой собствен характер.Вълнообразната връзка покрива зоните за чакане, предлага интимност и отваря интериора на зелено. Радиационните бункери са в основата на сградата. Те не са скрити, а са ясно видима като монолитен блок.</a:t>
            </a:r>
            <a:endParaRPr lang="bg-BG" sz="1200" dirty="0">
              <a:latin typeface="Times New Roman" pitchFamily="18" charset="0"/>
              <a:cs typeface="Times New Roman" pitchFamily="18" charset="0"/>
            </a:endParaRPr>
          </a:p>
        </p:txBody>
      </p:sp>
      <p:pic>
        <p:nvPicPr>
          <p:cNvPr id="6" name="Picture 5" descr="Verbeeten%20Institute-11.jpg"/>
          <p:cNvPicPr>
            <a:picLocks noChangeAspect="1"/>
          </p:cNvPicPr>
          <p:nvPr/>
        </p:nvPicPr>
        <p:blipFill>
          <a:blip r:embed="rId2" cstate="print"/>
          <a:stretch>
            <a:fillRect/>
          </a:stretch>
        </p:blipFill>
        <p:spPr>
          <a:xfrm>
            <a:off x="251520" y="1340768"/>
            <a:ext cx="3854232" cy="2887602"/>
          </a:xfrm>
          <a:prstGeom prst="rect">
            <a:avLst/>
          </a:prstGeom>
          <a:ln>
            <a:noFill/>
          </a:ln>
          <a:effectLst>
            <a:softEdge rad="112500"/>
          </a:effectLst>
        </p:spPr>
      </p:pic>
      <p:pic>
        <p:nvPicPr>
          <p:cNvPr id="7" name="Picture 6" descr="Verbeeten%20Institute.jpg"/>
          <p:cNvPicPr>
            <a:picLocks noChangeAspect="1"/>
          </p:cNvPicPr>
          <p:nvPr/>
        </p:nvPicPr>
        <p:blipFill>
          <a:blip r:embed="rId3" cstate="print"/>
          <a:stretch>
            <a:fillRect/>
          </a:stretch>
        </p:blipFill>
        <p:spPr>
          <a:xfrm>
            <a:off x="4067944" y="1149817"/>
            <a:ext cx="3811045" cy="285524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bwMode="auto">
          <a:xfrm>
            <a:off x="3779912" y="1268760"/>
            <a:ext cx="4621930" cy="1334389"/>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1000" b="1" cap="all" dirty="0" smtClean="0">
                <a:effectLst>
                  <a:outerShdw blurRad="38100" dist="38100" dir="2700000" algn="tl">
                    <a:srgbClr val="000000">
                      <a:alpha val="43137"/>
                    </a:srgbClr>
                  </a:outerShdw>
                </a:effectLst>
                <a:latin typeface="Times New Roman" pitchFamily="18" charset="0"/>
                <a:cs typeface="Times New Roman" pitchFamily="18" charset="0"/>
              </a:rPr>
              <a:t>	</a:t>
            </a:r>
            <a:r>
              <a:rPr lang="bg-BG" sz="1000" b="1" cap="all" dirty="0" smtClean="0">
                <a:effectLst>
                  <a:outerShdw blurRad="38100" dist="38100" dir="2700000" algn="tl">
                    <a:srgbClr val="000000">
                      <a:alpha val="43137"/>
                    </a:srgbClr>
                  </a:outerShdw>
                </a:effectLst>
                <a:latin typeface="Times New Roman" pitchFamily="18" charset="0"/>
                <a:cs typeface="Times New Roman" pitchFamily="18" charset="0"/>
              </a:rPr>
              <a:t>ДОНАЛД УИЛСЪН КЪЩА - </a:t>
            </a:r>
            <a:r>
              <a:rPr lang="bg-BG" sz="1000" b="1" dirty="0" smtClean="0">
                <a:effectLst>
                  <a:outerShdw blurRad="38100" dist="38100" dir="2700000" algn="tl">
                    <a:srgbClr val="000000">
                      <a:alpha val="43137"/>
                    </a:srgbClr>
                  </a:outerShdw>
                </a:effectLst>
                <a:latin typeface="Times New Roman" pitchFamily="18" charset="0"/>
                <a:cs typeface="Times New Roman" pitchFamily="18" charset="0"/>
                <a:hlinkClick r:id="rId2" tooltip="още проекти в Chichester"/>
              </a:rPr>
              <a:t>Chichester</a:t>
            </a:r>
            <a:r>
              <a:rPr lang="bg-BG" sz="1000"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en-US" sz="1000"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r>
              <a:rPr lang="en-US" sz="1000" dirty="0" smtClean="0">
                <a:effectLst>
                  <a:outerShdw blurRad="38100" dist="38100" dir="2700000" algn="tl">
                    <a:srgbClr val="000000">
                      <a:alpha val="43137"/>
                    </a:srgbClr>
                  </a:outerShdw>
                </a:effectLst>
                <a:latin typeface="Times New Roman" pitchFamily="18" charset="0"/>
                <a:cs typeface="Times New Roman" pitchFamily="18" charset="0"/>
              </a:rPr>
              <a:t>	UK </a:t>
            </a:r>
            <a:r>
              <a:rPr lang="bg-BG" sz="1000" b="1" cap="all" dirty="0" smtClean="0">
                <a:effectLst>
                  <a:outerShdw blurRad="38100" dist="38100" dir="2700000" algn="tl">
                    <a:srgbClr val="000000">
                      <a:alpha val="43137"/>
                    </a:srgbClr>
                  </a:outerShdw>
                </a:effectLst>
                <a:latin typeface="Times New Roman" pitchFamily="18" charset="0"/>
                <a:cs typeface="Times New Roman" pitchFamily="18" charset="0"/>
              </a:rPr>
              <a:t>- </a:t>
            </a:r>
            <a:r>
              <a:rPr lang="bg-BG" sz="1000" b="1" cap="all" dirty="0" smtClean="0">
                <a:effectLst>
                  <a:outerShdw blurRad="38100" dist="38100" dir="2700000" algn="tl">
                    <a:srgbClr val="000000">
                      <a:alpha val="43137"/>
                    </a:srgbClr>
                  </a:outerShdw>
                </a:effectLst>
                <a:latin typeface="Times New Roman" pitchFamily="18" charset="0"/>
                <a:cs typeface="Times New Roman" pitchFamily="18" charset="0"/>
                <a:hlinkClick r:id="rId3"/>
              </a:rPr>
              <a:t>АЙС ARCHITECTS</a:t>
            </a:r>
            <a:endParaRPr lang="bg-BG" sz="10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buNone/>
            </a:pPr>
            <a:r>
              <a:rPr lang="en-US" sz="1000" dirty="0" smtClean="0">
                <a:latin typeface="Times New Roman" pitchFamily="18" charset="0"/>
                <a:cs typeface="Times New Roman" pitchFamily="18" charset="0"/>
              </a:rPr>
              <a:t>	</a:t>
            </a:r>
            <a:r>
              <a:rPr lang="bg-BG" sz="1000" dirty="0" smtClean="0">
                <a:latin typeface="Times New Roman" pitchFamily="18" charset="0"/>
                <a:cs typeface="Times New Roman" pitchFamily="18" charset="0"/>
              </a:rPr>
              <a:t>Доналд Уилсън House е специали</a:t>
            </a:r>
            <a:r>
              <a:rPr lang="en-US" sz="1000" dirty="0" smtClean="0">
                <a:latin typeface="Times New Roman" pitchFamily="18" charset="0"/>
                <a:cs typeface="Times New Roman" pitchFamily="18" charset="0"/>
              </a:rPr>
              <a:t>p</a:t>
            </a:r>
            <a:r>
              <a:rPr lang="bg-BG" sz="1000" dirty="0" smtClean="0">
                <a:latin typeface="Times New Roman" pitchFamily="18" charset="0"/>
                <a:cs typeface="Times New Roman" pitchFamily="18" charset="0"/>
              </a:rPr>
              <a:t>ан невро-възстановителен</a:t>
            </a:r>
            <a:r>
              <a:rPr lang="en-US" sz="1000" dirty="0" smtClean="0">
                <a:latin typeface="Times New Roman" pitchFamily="18" charset="0"/>
                <a:cs typeface="Times New Roman" pitchFamily="18" charset="0"/>
              </a:rPr>
              <a:t> </a:t>
            </a:r>
            <a:r>
              <a:rPr lang="bg-BG" sz="1000" dirty="0" smtClean="0">
                <a:latin typeface="Times New Roman" pitchFamily="18" charset="0"/>
                <a:cs typeface="Times New Roman" pitchFamily="18" charset="0"/>
              </a:rPr>
              <a:t>център, предлагащ рехабилитация на пациенти с мозъчни увреждания, както и на младите хора, които са прекарали инсулт. Разположени в кампуса на съществуващата болница, сградата включва редица области за рехабилитация и терапия, включително дневен център, фитнес и физиотерапия, кухни терапия и жителите градини. </a:t>
            </a:r>
            <a:endParaRPr lang="en-US" sz="1000" dirty="0" smtClean="0">
              <a:latin typeface="Times New Roman" pitchFamily="18" charset="0"/>
              <a:cs typeface="Times New Roman" pitchFamily="18" charset="0"/>
            </a:endParaRPr>
          </a:p>
          <a:p>
            <a:pPr>
              <a:buNone/>
            </a:pPr>
            <a:endParaRPr lang="en-US" sz="1000" dirty="0">
              <a:latin typeface="Times New Roman" pitchFamily="18" charset="0"/>
              <a:cs typeface="Times New Roman" pitchFamily="18" charset="0"/>
            </a:endParaRPr>
          </a:p>
        </p:txBody>
      </p:sp>
      <p:pic>
        <p:nvPicPr>
          <p:cNvPr id="5" name="Picture 4" descr="Donald%20Wilson%20House-11.jpg"/>
          <p:cNvPicPr>
            <a:picLocks noChangeAspect="1"/>
          </p:cNvPicPr>
          <p:nvPr/>
        </p:nvPicPr>
        <p:blipFill>
          <a:blip r:embed="rId4" cstate="print"/>
          <a:stretch>
            <a:fillRect/>
          </a:stretch>
        </p:blipFill>
        <p:spPr>
          <a:xfrm>
            <a:off x="4355976" y="2532979"/>
            <a:ext cx="4176464" cy="3128269"/>
          </a:xfrm>
          <a:prstGeom prst="rect">
            <a:avLst/>
          </a:prstGeom>
          <a:ln>
            <a:noFill/>
          </a:ln>
          <a:effectLst>
            <a:softEdge rad="112500"/>
          </a:effectLst>
        </p:spPr>
      </p:pic>
      <p:pic>
        <p:nvPicPr>
          <p:cNvPr id="6" name="Picture 5" descr="Donald%20Wilson%20House.jpg"/>
          <p:cNvPicPr>
            <a:picLocks noChangeAspect="1"/>
          </p:cNvPicPr>
          <p:nvPr/>
        </p:nvPicPr>
        <p:blipFill>
          <a:blip r:embed="rId5" cstate="print"/>
          <a:stretch>
            <a:fillRect/>
          </a:stretch>
        </p:blipFill>
        <p:spPr>
          <a:xfrm>
            <a:off x="395536" y="1412776"/>
            <a:ext cx="3786214" cy="2839661"/>
          </a:xfrm>
          <a:prstGeom prst="rect">
            <a:avLst/>
          </a:prstGeom>
          <a:ln>
            <a:noFill/>
          </a:ln>
          <a:effectLst>
            <a:softEdge rad="112500"/>
          </a:effectLst>
        </p:spPr>
      </p:pic>
      <p:sp>
        <p:nvSpPr>
          <p:cNvPr id="7" name="Rectangle 3"/>
          <p:cNvSpPr txBox="1">
            <a:spLocks noChangeArrowheads="1"/>
          </p:cNvSpPr>
          <p:nvPr/>
        </p:nvSpPr>
        <p:spPr bwMode="auto">
          <a:xfrm>
            <a:off x="35496" y="4293097"/>
            <a:ext cx="4320480" cy="129614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pitchFamily="34" charset="0"/>
              <a:buNone/>
            </a:pPr>
            <a:r>
              <a:rPr lang="en-US" sz="1000" b="1" cap="all" dirty="0" smtClean="0">
                <a:effectLst>
                  <a:outerShdw blurRad="38100" dist="38100" dir="2700000" algn="tl">
                    <a:srgbClr val="000000">
                      <a:alpha val="43137"/>
                    </a:srgbClr>
                  </a:outerShdw>
                </a:effectLst>
                <a:latin typeface="Times New Roman" pitchFamily="18" charset="0"/>
                <a:cs typeface="Times New Roman" pitchFamily="18" charset="0"/>
              </a:rPr>
              <a:t>	</a:t>
            </a:r>
            <a:r>
              <a:rPr lang="bg-BG" sz="1000" dirty="0" smtClean="0">
                <a:latin typeface="Times New Roman" pitchFamily="18" charset="0"/>
                <a:cs typeface="Times New Roman" pitchFamily="18" charset="0"/>
              </a:rPr>
              <a:t>Сградата е проектирана като ниска постройка увенчана със зелен покрив "тлъстига”, за да се сведе до минимум визуалното въздействие върху сградата. Това намалява повърхността на водата избяга и осигурява допълнителна изолация на структурата и включва слънчева топлинна система за нагряване на вода, които допринасят за LCE архитекти продължаващия ангажимент за устойчиво проектиране и използване на възобновяеми енергийни източници.</a:t>
            </a:r>
            <a:endParaRPr lang="bg-BG" sz="1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bwMode="auto">
          <a:xfrm>
            <a:off x="113972" y="1340768"/>
            <a:ext cx="4818068" cy="1000132"/>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1000" b="1" cap="all" dirty="0" smtClean="0">
                <a:effectLst>
                  <a:outerShdw blurRad="38100" dist="38100" dir="2700000" algn="tl">
                    <a:srgbClr val="000000">
                      <a:alpha val="43137"/>
                    </a:srgbClr>
                  </a:outerShdw>
                </a:effectLst>
                <a:latin typeface="Times New Roman" pitchFamily="18" charset="0"/>
                <a:cs typeface="Times New Roman" pitchFamily="18" charset="0"/>
              </a:rPr>
              <a:t>	</a:t>
            </a:r>
            <a:r>
              <a:rPr lang="bg-BG" sz="1000" b="1" cap="all" dirty="0" smtClean="0">
                <a:effectLst>
                  <a:outerShdw blurRad="38100" dist="38100" dir="2700000" algn="tl">
                    <a:srgbClr val="000000">
                      <a:alpha val="43137"/>
                    </a:srgbClr>
                  </a:outerShdw>
                </a:effectLst>
                <a:latin typeface="Times New Roman" pitchFamily="18" charset="0"/>
                <a:cs typeface="Times New Roman" pitchFamily="18" charset="0"/>
              </a:rPr>
              <a:t>UNIVERSITY COLLEGE HOSPITAL MACMILLAN CANCER CENTRE</a:t>
            </a:r>
            <a:r>
              <a:rPr lang="en-US" sz="1000" b="1" cap="all" dirty="0" smtClean="0">
                <a:effectLst>
                  <a:outerShdw blurRad="38100" dist="38100" dir="2700000" algn="tl">
                    <a:srgbClr val="000000">
                      <a:alpha val="43137"/>
                    </a:srgbClr>
                  </a:outerShdw>
                </a:effectLst>
                <a:latin typeface="Times New Roman" pitchFamily="18" charset="0"/>
                <a:cs typeface="Times New Roman" pitchFamily="18" charset="0"/>
              </a:rPr>
              <a:t> - </a:t>
            </a:r>
            <a:r>
              <a:rPr lang="bg-BG" sz="1000" b="1" cap="all" dirty="0" smtClean="0">
                <a:effectLst>
                  <a:outerShdw blurRad="38100" dist="38100" dir="2700000" algn="tl">
                    <a:srgbClr val="000000">
                      <a:alpha val="43137"/>
                    </a:srgbClr>
                  </a:outerShdw>
                </a:effectLst>
                <a:latin typeface="Times New Roman" pitchFamily="18" charset="0"/>
                <a:cs typeface="Times New Roman" pitchFamily="18" charset="0"/>
              </a:rPr>
              <a:t>Лондон</a:t>
            </a:r>
            <a:r>
              <a:rPr lang="en-US" sz="1000" b="1" cap="all" dirty="0" smtClean="0">
                <a:effectLst>
                  <a:outerShdw blurRad="38100" dist="38100" dir="2700000" algn="tl">
                    <a:srgbClr val="000000">
                      <a:alpha val="43137"/>
                    </a:srgbClr>
                  </a:outerShdw>
                </a:effectLst>
                <a:latin typeface="Times New Roman" pitchFamily="18" charset="0"/>
                <a:cs typeface="Times New Roman" pitchFamily="18" charset="0"/>
              </a:rPr>
              <a:t> - </a:t>
            </a:r>
            <a:r>
              <a:rPr lang="bg-BG" sz="1000" b="1" cap="all" dirty="0" smtClean="0">
                <a:effectLst>
                  <a:outerShdw blurRad="38100" dist="38100" dir="2700000" algn="tl">
                    <a:srgbClr val="000000">
                      <a:alpha val="43137"/>
                    </a:srgbClr>
                  </a:outerShdw>
                </a:effectLst>
                <a:latin typeface="Times New Roman" pitchFamily="18" charset="0"/>
                <a:cs typeface="Times New Roman" pitchFamily="18" charset="0"/>
                <a:hlinkClick r:id="rId2"/>
              </a:rPr>
              <a:t>HOPKINS ARCHITECTS</a:t>
            </a:r>
            <a:endParaRPr lang="bg-BG" sz="10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buNone/>
            </a:pPr>
            <a:r>
              <a:rPr lang="en-US" sz="1000" dirty="0" smtClean="0">
                <a:latin typeface="Times New Roman" pitchFamily="18" charset="0"/>
                <a:cs typeface="Times New Roman" pitchFamily="18" charset="0"/>
              </a:rPr>
              <a:t>	</a:t>
            </a:r>
            <a:r>
              <a:rPr lang="bg-BG" sz="1000" dirty="0" smtClean="0">
                <a:latin typeface="Times New Roman" pitchFamily="18" charset="0"/>
                <a:cs typeface="Times New Roman" pitchFamily="18" charset="0"/>
              </a:rPr>
              <a:t>Macmillan Cancer център е построена за целта механизъм, осигуряващ амбулаторни и дневни грижи за лечение на рак. Сградата е над девет нива, включително две в мазето. Има вътрешна градина, както и в горната част на сградата - външна. Стоманобетонната конструкция е обгърната в бронзова облицовка.</a:t>
            </a:r>
            <a:endParaRPr lang="bg-BG" sz="1000" dirty="0">
              <a:latin typeface="Times New Roman" pitchFamily="18" charset="0"/>
              <a:cs typeface="Times New Roman" pitchFamily="18" charset="0"/>
            </a:endParaRPr>
          </a:p>
        </p:txBody>
      </p:sp>
      <p:pic>
        <p:nvPicPr>
          <p:cNvPr id="5" name="Picture 4" descr="University%20College%20Hospital%20Macmillan%20Cancer%20Centre-11.jpg"/>
          <p:cNvPicPr>
            <a:picLocks noChangeAspect="1"/>
          </p:cNvPicPr>
          <p:nvPr/>
        </p:nvPicPr>
        <p:blipFill>
          <a:blip r:embed="rId3" cstate="print"/>
          <a:stretch>
            <a:fillRect/>
          </a:stretch>
        </p:blipFill>
        <p:spPr>
          <a:xfrm>
            <a:off x="642026" y="2492896"/>
            <a:ext cx="4001982" cy="3071834"/>
          </a:xfrm>
          <a:prstGeom prst="rect">
            <a:avLst/>
          </a:prstGeom>
          <a:ln>
            <a:noFill/>
          </a:ln>
          <a:effectLst>
            <a:softEdge rad="112500"/>
          </a:effectLst>
        </p:spPr>
      </p:pic>
      <p:pic>
        <p:nvPicPr>
          <p:cNvPr id="6" name="Picture 5" descr="University%20College%20Hospital%20Macmillan%20Cancer%20Centre.jpg"/>
          <p:cNvPicPr>
            <a:picLocks noChangeAspect="1"/>
          </p:cNvPicPr>
          <p:nvPr/>
        </p:nvPicPr>
        <p:blipFill>
          <a:blip r:embed="rId4" cstate="print"/>
          <a:stretch>
            <a:fillRect/>
          </a:stretch>
        </p:blipFill>
        <p:spPr>
          <a:xfrm>
            <a:off x="5004048" y="1677865"/>
            <a:ext cx="3609619" cy="39113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Контейнер за съдържание 2"/>
          <p:cNvSpPr>
            <a:spLocks noGrp="1"/>
          </p:cNvSpPr>
          <p:nvPr>
            <p:ph idx="1"/>
          </p:nvPr>
        </p:nvSpPr>
        <p:spPr bwMode="auto">
          <a:xfrm>
            <a:off x="2339975" y="2171700"/>
            <a:ext cx="4978400" cy="3201988"/>
          </a:xfrm>
          <a:noFill/>
          <a:ln>
            <a:miter lim="800000"/>
            <a:headEnd/>
            <a:tailEnd/>
          </a:ln>
        </p:spPr>
        <p:txBody>
          <a:bodyPr vert="horz" wrap="square" lIns="91440" tIns="45720" rIns="91440" bIns="45720" numCol="1" anchor="t" anchorCtr="0" compatLnSpc="1">
            <a:prstTxWarp prst="textNoShape">
              <a:avLst/>
            </a:prstTxWarp>
          </a:bodyPr>
          <a:lstStyle/>
          <a:p>
            <a:pPr algn="ctr">
              <a:buFont typeface="Arial" pitchFamily="34" charset="0"/>
              <a:buNone/>
            </a:pPr>
            <a:r>
              <a:rPr lang="bg-BG" b="1" i="1" dirty="0" smtClean="0">
                <a:effectLst>
                  <a:outerShdw blurRad="38100" dist="38100" dir="2700000" algn="tl">
                    <a:srgbClr val="000000">
                      <a:alpha val="43137"/>
                    </a:srgbClr>
                  </a:outerShdw>
                </a:effectLst>
                <a:latin typeface="Times New Roman" pitchFamily="18" charset="0"/>
                <a:cs typeface="Times New Roman" pitchFamily="18" charset="0"/>
              </a:rPr>
              <a:t>БЛАГОДАРЯ</a:t>
            </a:r>
          </a:p>
          <a:p>
            <a:pPr algn="ctr">
              <a:buFont typeface="Arial" pitchFamily="34" charset="0"/>
              <a:buNone/>
            </a:pPr>
            <a:r>
              <a:rPr lang="bg-BG" b="1" i="1" dirty="0" smtClean="0">
                <a:effectLst>
                  <a:outerShdw blurRad="38100" dist="38100" dir="2700000" algn="tl">
                    <a:srgbClr val="000000">
                      <a:alpha val="43137"/>
                    </a:srgbClr>
                  </a:outerShdw>
                </a:effectLst>
                <a:latin typeface="Times New Roman" pitchFamily="18" charset="0"/>
                <a:cs typeface="Times New Roman" pitchFamily="18" charset="0"/>
              </a:rPr>
              <a:t>ЗА</a:t>
            </a:r>
          </a:p>
          <a:p>
            <a:pPr algn="ctr">
              <a:buFont typeface="Arial" pitchFamily="34" charset="0"/>
              <a:buNone/>
            </a:pPr>
            <a:r>
              <a:rPr lang="bg-BG" b="1" i="1" dirty="0" smtClean="0">
                <a:effectLst>
                  <a:outerShdw blurRad="38100" dist="38100" dir="2700000" algn="tl">
                    <a:srgbClr val="000000">
                      <a:alpha val="43137"/>
                    </a:srgbClr>
                  </a:outerShdw>
                </a:effectLst>
                <a:latin typeface="Times New Roman" pitchFamily="18" charset="0"/>
                <a:cs typeface="Times New Roman" pitchFamily="18" charset="0"/>
              </a:rPr>
              <a:t>ВНИМАНИЕТО!</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bwMode="auto">
          <a:xfrm>
            <a:off x="395288" y="1599853"/>
            <a:ext cx="8229600" cy="3989387"/>
          </a:xfrm>
          <a:noFill/>
          <a:ln>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
            </a:pPr>
            <a:r>
              <a:rPr lang="bg-BG" sz="2400" dirty="0" smtClean="0">
                <a:latin typeface="Times New Roman" pitchFamily="18" charset="0"/>
                <a:cs typeface="Times New Roman" pitchFamily="18" charset="0"/>
              </a:rPr>
              <a:t>Извършване на одити за енергопотребление на гореспоменатите сгради;</a:t>
            </a:r>
          </a:p>
          <a:p>
            <a:pPr algn="just">
              <a:buFont typeface="Wingdings" pitchFamily="2" charset="2"/>
              <a:buChar char="§"/>
            </a:pPr>
            <a:r>
              <a:rPr lang="bg-BG" sz="2400" dirty="0" smtClean="0">
                <a:latin typeface="Times New Roman" pitchFamily="18" charset="0"/>
                <a:cs typeface="Times New Roman" pitchFamily="18" charset="0"/>
              </a:rPr>
              <a:t>Внедряване на мерки за енергийна ефективност, включващи топлоизолация, подмяна на дограма, локални инсталации и/или връзки към системите за топлоснабдяване, газоснабдяване;</a:t>
            </a:r>
          </a:p>
          <a:p>
            <a:pPr algn="just">
              <a:buFont typeface="Wingdings" pitchFamily="2" charset="2"/>
              <a:buChar char="§"/>
            </a:pPr>
            <a:r>
              <a:rPr lang="bg-BG" sz="2400" dirty="0" smtClean="0">
                <a:latin typeface="Times New Roman" pitchFamily="18" charset="0"/>
                <a:cs typeface="Times New Roman" pitchFamily="18" charset="0"/>
              </a:rPr>
              <a:t>Внедряване на инсталации/съоръжения, основани на използването на алтернативни възобновяеми източници;</a:t>
            </a:r>
          </a:p>
          <a:p>
            <a:pPr algn="just">
              <a:buFont typeface="Wingdings" pitchFamily="2" charset="2"/>
              <a:buChar char="§"/>
            </a:pPr>
            <a:r>
              <a:rPr lang="bg-BG" sz="2400" dirty="0" smtClean="0">
                <a:latin typeface="Times New Roman" pitchFamily="18" charset="0"/>
                <a:cs typeface="Times New Roman" pitchFamily="18" charset="0"/>
              </a:rPr>
              <a:t>Подобряване достъпа за хора с увреждания до изброените по-горе сгради.</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bwMode="auto">
          <a:xfrm>
            <a:off x="374848" y="1412776"/>
            <a:ext cx="8229600" cy="4320480"/>
          </a:xfrm>
          <a:noFill/>
          <a:ln>
            <a:miter lim="800000"/>
            <a:headEnd/>
            <a:tailEnd/>
          </a:ln>
        </p:spPr>
        <p:txBody>
          <a:bodyPr vert="horz" wrap="square" lIns="91440" tIns="45720" rIns="91440" bIns="45720" numCol="1" anchor="t" anchorCtr="0" compatLnSpc="1">
            <a:prstTxWarp prst="textNoShape">
              <a:avLst/>
            </a:prstTxWarp>
          </a:bodyPr>
          <a:lstStyle/>
          <a:p>
            <a:pPr marL="0" indent="0" algn="ctr">
              <a:buNone/>
            </a:pPr>
            <a:r>
              <a:rPr lang="bg-BG" sz="2200" b="1" dirty="0" smtClean="0">
                <a:latin typeface="Times New Roman" pitchFamily="18" charset="0"/>
                <a:cs typeface="Times New Roman" pitchFamily="18" charset="0"/>
              </a:rPr>
              <a:t>ВАЖНО!</a:t>
            </a:r>
            <a:endParaRPr lang="en-US" sz="2200" b="1" dirty="0" smtClean="0">
              <a:latin typeface="Times New Roman" pitchFamily="18" charset="0"/>
              <a:cs typeface="Times New Roman" pitchFamily="18" charset="0"/>
            </a:endParaRPr>
          </a:p>
          <a:p>
            <a:pPr lvl="0" algn="just">
              <a:buFont typeface="Wingdings" pitchFamily="2" charset="2"/>
              <a:buChar char="§"/>
            </a:pPr>
            <a:r>
              <a:rPr lang="bg-BG" sz="1600" dirty="0" smtClean="0">
                <a:latin typeface="Times New Roman" pitchFamily="18" charset="0"/>
                <a:cs typeface="Times New Roman" pitchFamily="18" charset="0"/>
              </a:rPr>
              <a:t>Всяко проектно предложение по отделните компоненти трябва да включва задължително комбинация от инвестиционен компонент (ремонт/ реконструкция/ мерки за енергийна ефективност и т.н.) и доставка на оборудване, взаимосвързани помежду си и допринасящи за трайното подобряване на съответната инфраструктура.</a:t>
            </a:r>
          </a:p>
          <a:p>
            <a:pPr lvl="0" algn="just">
              <a:buFont typeface="Wingdings" pitchFamily="2" charset="2"/>
              <a:buChar char="§"/>
            </a:pPr>
            <a:r>
              <a:rPr lang="bg-BG" sz="1600" dirty="0" smtClean="0">
                <a:latin typeface="Times New Roman" pitchFamily="18" charset="0"/>
                <a:cs typeface="Times New Roman" pitchFamily="18" charset="0"/>
              </a:rPr>
              <a:t>Всяко проектно предложение трябва да включва задължително създаването на достъпна архитектурна среда за хора с увреждания. В тази връзка, всички проектни предложения следва да бъдат съобразени с изискванията на Наредба №4 от 1 юли 2009 г. за преструктуриране, изпълнение и поддържане на строежите в съответствие с изискванията за достъпна среда за населението, включително за хора с увреждания.</a:t>
            </a:r>
          </a:p>
          <a:p>
            <a:pPr lvl="0" algn="just">
              <a:buFont typeface="Wingdings" pitchFamily="2" charset="2"/>
              <a:buChar char="§"/>
            </a:pPr>
            <a:r>
              <a:rPr lang="bg-BG" sz="1600" dirty="0" smtClean="0">
                <a:latin typeface="Times New Roman" pitchFamily="18" charset="0"/>
                <a:cs typeface="Times New Roman" pitchFamily="18" charset="0"/>
              </a:rPr>
              <a:t>Предимство ще се дава на проектни предложения, насочени към доставка на високоспециализирана апаратура.</a:t>
            </a:r>
          </a:p>
          <a:p>
            <a:pPr lvl="0" algn="just">
              <a:buFont typeface="Wingdings" pitchFamily="2" charset="2"/>
              <a:buChar char="§"/>
            </a:pPr>
            <a:r>
              <a:rPr lang="bg-BG" sz="1600" dirty="0" smtClean="0">
                <a:latin typeface="Times New Roman" pitchFamily="18" charset="0"/>
                <a:cs typeface="Times New Roman" pitchFamily="18" charset="0"/>
              </a:rPr>
              <a:t>За проекти, свързани с ремонт/ реконструкция/обновяване, предимство ще имат проектни предложения, които включват мерки за подобряване на енергийната ефективност и/или използване на възобновяеми енергийни източници</a:t>
            </a:r>
            <a:r>
              <a:rPr lang="bg-BG" sz="1600" dirty="0" smtClean="0"/>
              <a:t>.</a:t>
            </a:r>
            <a:endParaRPr lang="bg-BG"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bwMode="auto">
          <a:xfrm>
            <a:off x="446856" y="1385416"/>
            <a:ext cx="8229600" cy="4275832"/>
          </a:xfrm>
          <a:noFill/>
          <a:ln>
            <a:miter lim="800000"/>
            <a:headEnd/>
            <a:tailEnd/>
          </a:ln>
        </p:spPr>
        <p:txBody>
          <a:bodyPr vert="horz" wrap="square" lIns="91440" tIns="45720" rIns="91440" bIns="45720" numCol="1" anchor="t" anchorCtr="0" compatLnSpc="1">
            <a:prstTxWarp prst="textNoShape">
              <a:avLst/>
            </a:prstTxWarp>
          </a:bodyPr>
          <a:lstStyle/>
          <a:p>
            <a:pPr marL="0" indent="0" algn="ctr">
              <a:buNone/>
            </a:pPr>
            <a:r>
              <a:rPr lang="bg-BG" sz="2200" b="1" dirty="0" smtClean="0">
                <a:latin typeface="Times New Roman" pitchFamily="18" charset="0"/>
                <a:cs typeface="Times New Roman" pitchFamily="18" charset="0"/>
              </a:rPr>
              <a:t>ВАЖНО!</a:t>
            </a:r>
            <a:endParaRPr lang="bg-BG" sz="2200" dirty="0" smtClean="0">
              <a:latin typeface="Times New Roman" pitchFamily="18" charset="0"/>
              <a:cs typeface="Times New Roman" pitchFamily="18" charset="0"/>
            </a:endParaRPr>
          </a:p>
          <a:p>
            <a:pPr marL="0" indent="0" algn="ctr">
              <a:buNone/>
            </a:pPr>
            <a:r>
              <a:rPr lang="bg-BG" sz="1600" dirty="0" smtClean="0">
                <a:latin typeface="Times New Roman" pitchFamily="18" charset="0"/>
                <a:cs typeface="Times New Roman" pitchFamily="18" charset="0"/>
              </a:rPr>
              <a:t>Към Пакета документи за кандидатстване по всеки проект/проектен фиш </a:t>
            </a:r>
            <a:endParaRPr lang="en-US" sz="1600" dirty="0" smtClean="0">
              <a:latin typeface="Times New Roman" pitchFamily="18" charset="0"/>
              <a:cs typeface="Times New Roman" pitchFamily="18" charset="0"/>
            </a:endParaRPr>
          </a:p>
          <a:p>
            <a:pPr marL="0" indent="0" algn="ctr">
              <a:buNone/>
            </a:pPr>
            <a:r>
              <a:rPr lang="bg-BG" sz="1600" dirty="0" smtClean="0">
                <a:latin typeface="Times New Roman" pitchFamily="18" charset="0"/>
                <a:cs typeface="Times New Roman" pitchFamily="18" charset="0"/>
              </a:rPr>
              <a:t>трябва да бъде приложено:</a:t>
            </a:r>
          </a:p>
          <a:p>
            <a:pPr algn="just">
              <a:buFont typeface="Wingdings" pitchFamily="2" charset="2"/>
              <a:buChar char="§"/>
            </a:pPr>
            <a:r>
              <a:rPr lang="bg-BG" sz="1600" dirty="0" smtClean="0">
                <a:latin typeface="Times New Roman" pitchFamily="18" charset="0"/>
                <a:cs typeface="Times New Roman" pitchFamily="18" charset="0"/>
              </a:rPr>
              <a:t>Нотариален акт за недвижима собственост или еквивалент (акт за държавна собственост, акт за общинска собственост);</a:t>
            </a:r>
          </a:p>
          <a:p>
            <a:pPr algn="just">
              <a:buFont typeface="Wingdings" pitchFamily="2" charset="2"/>
              <a:buChar char="§"/>
            </a:pPr>
            <a:r>
              <a:rPr lang="bg-BG" sz="1600" dirty="0" smtClean="0">
                <a:latin typeface="Times New Roman" pitchFamily="18" charset="0"/>
                <a:cs typeface="Times New Roman" pitchFamily="18" charset="0"/>
              </a:rPr>
              <a:t>Декларация/решение от страна на собственика на сградата/имота (Съвета на директорите/Министъра на здравеопазването) или Решение на Общинския съвет (в случай, че сградният фонд/имотът е общинска собственост) за кандидатстване с проекта, с което се декларира, че предназначението на сградата/ помещенията/ имота, обект на интервенция по проекта, няма да бъде променяно за период не по-малък от 5 години след приключване на дейностите по проекта.</a:t>
            </a:r>
          </a:p>
          <a:p>
            <a:pPr algn="just">
              <a:buFont typeface="Wingdings" pitchFamily="2" charset="2"/>
              <a:buChar char="§"/>
            </a:pPr>
            <a:r>
              <a:rPr lang="bg-BG" sz="1600" dirty="0" smtClean="0">
                <a:latin typeface="Times New Roman" pitchFamily="18" charset="0"/>
                <a:cs typeface="Times New Roman" pitchFamily="18" charset="0"/>
              </a:rPr>
              <a:t>Декларация/решение от страна на Съвета на директорите/Министъра на здравеопазването, с което се декларира, че съответното лечебно заведение няма да бъде закрито за период не по-малък от 5 години след приключване на дейностите по проекта (за компоненти 1 и 3)</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8774"/>
            <a:ext cx="8229600" cy="490066"/>
          </a:xfrm>
        </p:spPr>
        <p:txBody>
          <a:bodyPr/>
          <a:lstStyle/>
          <a:p>
            <a:r>
              <a:rPr lang="bg-BG" sz="2200" b="1" dirty="0">
                <a:latin typeface="Times New Roman" pitchFamily="18" charset="0"/>
                <a:cs typeface="Times New Roman" pitchFamily="18" charset="0"/>
              </a:rPr>
              <a:t>ВАЖНО ЗА ВСИЧКИ ПРОЕКТНИ ПРЕДЛОЖЕНИЯ!</a:t>
            </a:r>
            <a:r>
              <a:rPr lang="en-US" sz="2200" b="1" dirty="0">
                <a:latin typeface="Times New Roman" pitchFamily="18" charset="0"/>
                <a:cs typeface="Times New Roman" pitchFamily="18" charset="0"/>
              </a:rPr>
              <a:t/>
            </a:r>
            <a:br>
              <a:rPr lang="en-US" sz="2200" b="1" dirty="0">
                <a:latin typeface="Times New Roman" pitchFamily="18" charset="0"/>
                <a:cs typeface="Times New Roman" pitchFamily="18" charset="0"/>
              </a:rPr>
            </a:br>
            <a:endParaRPr lang="bg-BG" sz="2200" dirty="0"/>
          </a:p>
        </p:txBody>
      </p:sp>
      <p:sp>
        <p:nvSpPr>
          <p:cNvPr id="19458" name="Rectangle 3"/>
          <p:cNvSpPr>
            <a:spLocks noGrp="1" noChangeArrowheads="1"/>
          </p:cNvSpPr>
          <p:nvPr>
            <p:ph idx="1"/>
          </p:nvPr>
        </p:nvSpPr>
        <p:spPr bwMode="auto">
          <a:xfrm>
            <a:off x="323528" y="2248272"/>
            <a:ext cx="8363272" cy="3412976"/>
          </a:xfrm>
          <a:noFill/>
          <a:ln>
            <a:miter lim="800000"/>
            <a:headEnd/>
            <a:tailEnd/>
          </a:ln>
        </p:spPr>
        <p:txBody>
          <a:bodyPr vert="horz" wrap="square" lIns="91440" tIns="45720" rIns="91440" bIns="45720" numCol="1" anchor="t" anchorCtr="0" compatLnSpc="1">
            <a:prstTxWarp prst="textNoShape">
              <a:avLst/>
            </a:prstTxWarp>
          </a:bodyPr>
          <a:lstStyle/>
          <a:p>
            <a:pPr marL="0" indent="0" algn="just">
              <a:buNone/>
            </a:pPr>
            <a:r>
              <a:rPr lang="en-US" sz="1700" dirty="0" smtClean="0">
                <a:latin typeface="Times New Roman" pitchFamily="18" charset="0"/>
                <a:cs typeface="Times New Roman" pitchFamily="18" charset="0"/>
              </a:rPr>
              <a:t>1. </a:t>
            </a:r>
            <a:r>
              <a:rPr lang="bg-BG" sz="1700" dirty="0" smtClean="0">
                <a:latin typeface="Times New Roman" pitchFamily="18" charset="0"/>
                <a:cs typeface="Times New Roman" pitchFamily="18" charset="0"/>
              </a:rPr>
              <a:t>Конкретният бенефициент е длъжен да представи остойностени технически спецификации (съгласно Приложение Б3) за оборудването/съоръженията/ обзавеждането, които следва да бъдат закупени със средства по проекта, когато това е приложимо.</a:t>
            </a:r>
            <a:endParaRPr lang="en-US" sz="1700" dirty="0" smtClean="0">
              <a:latin typeface="Times New Roman" pitchFamily="18" charset="0"/>
              <a:cs typeface="Times New Roman" pitchFamily="18" charset="0"/>
            </a:endParaRPr>
          </a:p>
          <a:p>
            <a:pPr marL="0" indent="0" algn="just">
              <a:buNone/>
            </a:pPr>
            <a:r>
              <a:rPr lang="bg-BG" sz="1700" dirty="0" smtClean="0">
                <a:latin typeface="Times New Roman" pitchFamily="18" charset="0"/>
                <a:cs typeface="Times New Roman" pitchFamily="18" charset="0"/>
              </a:rPr>
              <a:t>2. Конкретният бенефициент трябва да предвиди строителен надзор от лицензирана фирма-консултант съгласно чл.168, ал.2 от ЗУТ за проектите, включващи строежи от първа до четвърта категория.</a:t>
            </a:r>
            <a:endParaRPr lang="en-US" sz="1700" dirty="0" smtClean="0">
              <a:latin typeface="Times New Roman" pitchFamily="18" charset="0"/>
              <a:cs typeface="Times New Roman" pitchFamily="18" charset="0"/>
            </a:endParaRPr>
          </a:p>
          <a:p>
            <a:pPr marL="0" indent="0" algn="just">
              <a:buNone/>
            </a:pPr>
            <a:r>
              <a:rPr lang="bg-BG" sz="1700" dirty="0" smtClean="0">
                <a:latin typeface="Times New Roman" pitchFamily="18" charset="0"/>
                <a:cs typeface="Times New Roman" pitchFamily="18" charset="0"/>
              </a:rPr>
              <a:t>3. Конкретният бенефициент трябва да има предвид, че на задължително обследване за енергийна ефективност и сертифициране подлежат всички сгради – публична собственост, в експлоатация, с разгъната застроена площ над 1000 кв.м, съгласно чл.16 ал.2 от Закона за енергийната ефективност и чл.6 ал.2 от Наредба №21/2004 г. за обследване на енергийната ефективност.</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4784"/>
            <a:ext cx="8229600" cy="782960"/>
          </a:xfrm>
        </p:spPr>
        <p:txBody>
          <a:bodyPr/>
          <a:lstStyle/>
          <a:p>
            <a:r>
              <a:rPr lang="bg-BG" sz="2200" b="1" dirty="0">
                <a:latin typeface="Times New Roman" pitchFamily="18" charset="0"/>
                <a:cs typeface="Times New Roman" pitchFamily="18" charset="0"/>
              </a:rPr>
              <a:t>Недопустими дейности/проекти за финансиране по </a:t>
            </a:r>
            <a:r>
              <a:rPr lang="en-US" sz="2200" b="1" dirty="0" smtClean="0">
                <a:latin typeface="Times New Roman" pitchFamily="18" charset="0"/>
                <a:cs typeface="Times New Roman" pitchFamily="18" charset="0"/>
              </a:rPr>
              <a:t/>
            </a:r>
            <a:br>
              <a:rPr lang="en-US" sz="2200" b="1" dirty="0" smtClean="0">
                <a:latin typeface="Times New Roman" pitchFamily="18" charset="0"/>
                <a:cs typeface="Times New Roman" pitchFamily="18" charset="0"/>
              </a:rPr>
            </a:br>
            <a:r>
              <a:rPr lang="bg-BG" sz="2200" b="1" dirty="0" smtClean="0">
                <a:latin typeface="Times New Roman" pitchFamily="18" charset="0"/>
                <a:cs typeface="Times New Roman" pitchFamily="18" charset="0"/>
              </a:rPr>
              <a:t>настоящата </a:t>
            </a:r>
            <a:r>
              <a:rPr lang="bg-BG" sz="2200" b="1" dirty="0">
                <a:latin typeface="Times New Roman" pitchFamily="18" charset="0"/>
                <a:cs typeface="Times New Roman" pitchFamily="18" charset="0"/>
              </a:rPr>
              <a:t>схема за безвъзмездна финансова помощ са</a:t>
            </a:r>
            <a:r>
              <a:rPr lang="bg-BG" sz="2200" b="1" dirty="0" smtClean="0">
                <a:latin typeface="Times New Roman" pitchFamily="18" charset="0"/>
                <a:cs typeface="Times New Roman" pitchFamily="18" charset="0"/>
              </a:rPr>
              <a:t>:</a:t>
            </a:r>
            <a:endParaRPr lang="bg-BG" sz="2200" dirty="0">
              <a:latin typeface="Times New Roman" pitchFamily="18" charset="0"/>
              <a:cs typeface="Times New Roman" pitchFamily="18" charset="0"/>
            </a:endParaRPr>
          </a:p>
        </p:txBody>
      </p:sp>
      <p:sp>
        <p:nvSpPr>
          <p:cNvPr id="20482" name="Rectangle 3"/>
          <p:cNvSpPr>
            <a:spLocks noGrp="1" noChangeArrowheads="1"/>
          </p:cNvSpPr>
          <p:nvPr>
            <p:ph idx="1"/>
          </p:nvPr>
        </p:nvSpPr>
        <p:spPr bwMode="auto">
          <a:xfrm>
            <a:off x="457200" y="2464297"/>
            <a:ext cx="8229600" cy="3196951"/>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
            </a:pPr>
            <a:r>
              <a:rPr lang="en-US" sz="2000" dirty="0" smtClean="0"/>
              <a:t> </a:t>
            </a:r>
            <a:r>
              <a:rPr lang="bg-BG" sz="2200" dirty="0" smtClean="0">
                <a:latin typeface="Times New Roman" pitchFamily="18" charset="0"/>
                <a:cs typeface="Times New Roman" pitchFamily="18" charset="0"/>
              </a:rPr>
              <a:t>Дейности на територията на общините извън обхвата на агломерационните ареали, посочени в т.5.1.2.;</a:t>
            </a:r>
          </a:p>
          <a:p>
            <a:pPr algn="just">
              <a:buFont typeface="Wingdings" pitchFamily="2" charset="2"/>
              <a:buChar char="§"/>
            </a:pPr>
            <a:r>
              <a:rPr lang="bg-BG" sz="2200" dirty="0" smtClean="0">
                <a:latin typeface="Times New Roman" pitchFamily="18" charset="0"/>
                <a:cs typeface="Times New Roman" pitchFamily="18" charset="0"/>
              </a:rPr>
              <a:t>Дейности/интервенции върху инфраструктура частна собственост;</a:t>
            </a:r>
          </a:p>
          <a:p>
            <a:pPr algn="just">
              <a:buFont typeface="Wingdings" pitchFamily="2" charset="2"/>
              <a:buChar char="§"/>
            </a:pPr>
            <a:r>
              <a:rPr lang="bg-BG" sz="2200" dirty="0" smtClean="0">
                <a:latin typeface="Times New Roman" pitchFamily="18" charset="0"/>
                <a:cs typeface="Times New Roman" pitchFamily="18" charset="0"/>
              </a:rPr>
              <a:t>Дейности, свързани с политически партии;</a:t>
            </a:r>
          </a:p>
          <a:p>
            <a:pPr algn="just">
              <a:buFont typeface="Wingdings" pitchFamily="2" charset="2"/>
              <a:buChar char="§"/>
            </a:pPr>
            <a:r>
              <a:rPr lang="bg-BG" sz="2200" dirty="0" smtClean="0">
                <a:latin typeface="Times New Roman" pitchFamily="18" charset="0"/>
                <a:cs typeface="Times New Roman" pitchFamily="18" charset="0"/>
              </a:rPr>
              <a:t>Благотворителни дарения;</a:t>
            </a:r>
          </a:p>
          <a:p>
            <a:pPr algn="just">
              <a:buFont typeface="Wingdings" pitchFamily="2" charset="2"/>
              <a:buChar char="§"/>
            </a:pPr>
            <a:r>
              <a:rPr lang="bg-BG" sz="2200" dirty="0" smtClean="0">
                <a:latin typeface="Times New Roman" pitchFamily="18" charset="0"/>
                <a:cs typeface="Times New Roman" pitchFamily="18" charset="0"/>
              </a:rPr>
              <a:t>Дейности, финансирани от бюджета на други програми на Общностт</a:t>
            </a:r>
            <a:r>
              <a:rPr lang="bg-BG" sz="2000" dirty="0" smtClean="0">
                <a:latin typeface="Times New Roman" pitchFamily="18" charset="0"/>
                <a:cs typeface="Times New Roman" pitchFamily="18" charset="0"/>
              </a:rPr>
              <a:t>а.</a:t>
            </a:r>
            <a:endParaRPr lang="bg-BG" sz="2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1403</TotalTime>
  <Words>3253</Words>
  <Application>Microsoft Office PowerPoint</Application>
  <PresentationFormat>On-screen Show (4:3)</PresentationFormat>
  <Paragraphs>174</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тема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ВАЖНО ЗА ВСИЧКИ ПРОЕКТНИ ПРЕДЛОЖЕНИЯ! </vt:lpstr>
      <vt:lpstr>Недопустими дейности/проекти за финансиране по  настоящата схема за безвъзмездна финансова помощ са:</vt:lpstr>
      <vt:lpstr>Степен на готовност/зрялост на проекта</vt:lpstr>
      <vt:lpstr>PowerPoint Presentation</vt:lpstr>
      <vt:lpstr>PowerPoint Presentation</vt:lpstr>
      <vt:lpstr>ВАЖНО!</vt:lpstr>
      <vt:lpstr>Допустими разходи:  разходи, които се признават при отпускане на безвъзмездна финансова помощ по настоящата схема </vt:lpstr>
      <vt:lpstr>За да се считат за допустими в контекста на  проектните фишове към средносрочната рамкова  инвестиционна програма, разходите трябва: </vt:lpstr>
      <vt:lpstr>Преки допустими разходи: </vt:lpstr>
      <vt:lpstr>PowerPoint Presentation</vt:lpstr>
      <vt:lpstr>PowerPoint Presentation</vt:lpstr>
      <vt:lpstr>PowerPoint Presentation</vt:lpstr>
      <vt:lpstr>Недопустими разходи </vt:lpstr>
      <vt:lpstr>PowerPoint Presentation</vt:lpstr>
      <vt:lpstr>PowerPoint Presentation</vt:lpstr>
      <vt:lpstr>Специфични недопустими разходи по схемата за  предоставяне на безвъзмездна финансова помощ са: </vt:lpstr>
      <vt:lpstr>Технически условия, гаранция и сервиз </vt:lpstr>
      <vt:lpstr>PowerPoint Presentation</vt:lpstr>
      <vt:lpstr>ЧЕСТО СРЕЩАНИ КАЗУСИ ЗА РЕШАВАНЕ ПРИ ИЗПЪЛНЕНИЕ НА ТЕХНИЧЕСКАТА ЧАСТ ОТ ПРОЕКТИТЕ ПО СХЕМИ НА ОПРР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maria.mihovska</dc:creator>
  <cp:lastModifiedBy>Militsa</cp:lastModifiedBy>
  <cp:revision>267</cp:revision>
  <dcterms:created xsi:type="dcterms:W3CDTF">2011-02-10T14:32:57Z</dcterms:created>
  <dcterms:modified xsi:type="dcterms:W3CDTF">2012-11-21T11:11:08Z</dcterms:modified>
</cp:coreProperties>
</file>